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7" r:id="rId2"/>
    <p:sldId id="310" r:id="rId3"/>
    <p:sldId id="311" r:id="rId4"/>
    <p:sldId id="312" r:id="rId5"/>
    <p:sldId id="313" r:id="rId6"/>
    <p:sldId id="314" r:id="rId7"/>
    <p:sldId id="315" r:id="rId8"/>
    <p:sldId id="326" r:id="rId9"/>
    <p:sldId id="317" r:id="rId10"/>
    <p:sldId id="318" r:id="rId11"/>
    <p:sldId id="320" r:id="rId12"/>
    <p:sldId id="321" r:id="rId13"/>
    <p:sldId id="322" r:id="rId14"/>
    <p:sldId id="323" r:id="rId15"/>
    <p:sldId id="324" r:id="rId16"/>
    <p:sldId id="32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7CF2F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615" autoAdjust="0"/>
    <p:restoredTop sz="86346" autoAdjust="0"/>
  </p:normalViewPr>
  <p:slideViewPr>
    <p:cSldViewPr>
      <p:cViewPr varScale="1">
        <p:scale>
          <a:sx n="53" d="100"/>
          <a:sy n="53" d="100"/>
        </p:scale>
        <p:origin x="-1616" y="-64"/>
      </p:cViewPr>
      <p:guideLst>
        <p:guide orient="horz" pos="2160"/>
        <p:guide pos="2880"/>
      </p:guideLst>
    </p:cSldViewPr>
  </p:slideViewPr>
  <p:outlineViewPr>
    <p:cViewPr>
      <p:scale>
        <a:sx n="33" d="100"/>
        <a:sy n="33" d="100"/>
      </p:scale>
      <p:origin x="264" y="2253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772"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72421" cy="4590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028" y="1"/>
            <a:ext cx="2972421" cy="459074"/>
          </a:xfrm>
          <a:prstGeom prst="rect">
            <a:avLst/>
          </a:prstGeom>
        </p:spPr>
        <p:txBody>
          <a:bodyPr vert="horz" lIns="91440" tIns="45720" rIns="91440" bIns="45720" rtlCol="0"/>
          <a:lstStyle>
            <a:lvl1pPr algn="r">
              <a:defRPr sz="1200"/>
            </a:lvl1pPr>
          </a:lstStyle>
          <a:p>
            <a:fld id="{CD4A9C23-53D7-4983-8376-E3D293DC40F1}" type="datetimeFigureOut">
              <a:rPr lang="en-US" smtClean="0"/>
              <a:pPr/>
              <a:t>4/10/2013</a:t>
            </a:fld>
            <a:endParaRPr lang="en-US"/>
          </a:p>
        </p:txBody>
      </p:sp>
      <p:sp>
        <p:nvSpPr>
          <p:cNvPr id="4" name="Footer Placeholder 3"/>
          <p:cNvSpPr>
            <a:spLocks noGrp="1"/>
          </p:cNvSpPr>
          <p:nvPr>
            <p:ph type="ftr" sz="quarter" idx="2"/>
          </p:nvPr>
        </p:nvSpPr>
        <p:spPr>
          <a:xfrm>
            <a:off x="2" y="8684928"/>
            <a:ext cx="2972421" cy="45907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028" y="8684928"/>
            <a:ext cx="2972421" cy="459074"/>
          </a:xfrm>
          <a:prstGeom prst="rect">
            <a:avLst/>
          </a:prstGeom>
        </p:spPr>
        <p:txBody>
          <a:bodyPr vert="horz" lIns="91440" tIns="45720" rIns="91440" bIns="45720" rtlCol="0" anchor="b"/>
          <a:lstStyle>
            <a:lvl1pPr algn="r">
              <a:defRPr sz="1200"/>
            </a:lvl1pPr>
          </a:lstStyle>
          <a:p>
            <a:fld id="{A49F4F65-B0DD-4784-B5AF-1ECA338FC5CF}" type="slidenum">
              <a:rPr lang="en-US" smtClean="0"/>
              <a:pPr/>
              <a:t>‹#›</a:t>
            </a:fld>
            <a:endParaRPr lang="en-US"/>
          </a:p>
        </p:txBody>
      </p:sp>
    </p:spTree>
    <p:extLst>
      <p:ext uri="{BB962C8B-B14F-4D97-AF65-F5344CB8AC3E}">
        <p14:creationId xmlns:p14="http://schemas.microsoft.com/office/powerpoint/2010/main" xmlns="" val="34831235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3177" tIns="46589" rIns="93177" bIns="46589" rtlCol="0"/>
          <a:lstStyle>
            <a:lvl1pPr algn="r">
              <a:defRPr sz="1200"/>
            </a:lvl1pPr>
          </a:lstStyle>
          <a:p>
            <a:fld id="{1375D3AF-F05B-4A78-ADF2-D5F768DAB48B}" type="datetimeFigureOut">
              <a:rPr lang="en-US" smtClean="0"/>
              <a:pPr/>
              <a:t>4/10/2013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3177" tIns="46589" rIns="93177" bIns="46589" rtlCol="0" anchor="b"/>
          <a:lstStyle>
            <a:lvl1pPr algn="r">
              <a:defRPr sz="1200"/>
            </a:lvl1pPr>
          </a:lstStyle>
          <a:p>
            <a:fld id="{B299254E-1250-406F-B923-4E1AC12E59C3}" type="slidenum">
              <a:rPr lang="en-US" smtClean="0"/>
              <a:pPr/>
              <a:t>‹#›</a:t>
            </a:fld>
            <a:endParaRPr lang="en-US"/>
          </a:p>
        </p:txBody>
      </p:sp>
    </p:spTree>
    <p:extLst>
      <p:ext uri="{BB962C8B-B14F-4D97-AF65-F5344CB8AC3E}">
        <p14:creationId xmlns:p14="http://schemas.microsoft.com/office/powerpoint/2010/main" xmlns="" val="333926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F0D42CC-769C-4FB7-9997-E48814526A44}" type="slidenum">
              <a:rPr lang="en-US" smtClean="0"/>
              <a:pPr/>
              <a:t>1</a:t>
            </a:fld>
            <a:endParaRPr lang="en-US" dirty="0"/>
          </a:p>
        </p:txBody>
      </p:sp>
    </p:spTree>
    <p:extLst>
      <p:ext uri="{BB962C8B-B14F-4D97-AF65-F5344CB8AC3E}">
        <p14:creationId xmlns:p14="http://schemas.microsoft.com/office/powerpoint/2010/main" xmlns="" val="253637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p:spPr>
      </p:sp>
      <p:sp>
        <p:nvSpPr>
          <p:cNvPr id="163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63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9A7676A-23A9-48C0-A68A-266C759077EC}" type="slidenum">
              <a:rPr lang="en-US" smtClean="0"/>
              <a:pPr/>
              <a:t>8</a:t>
            </a:fld>
            <a:endParaRPr lang="en-US" dirty="0" smtClean="0"/>
          </a:p>
        </p:txBody>
      </p:sp>
    </p:spTree>
    <p:extLst>
      <p:ext uri="{BB962C8B-B14F-4D97-AF65-F5344CB8AC3E}">
        <p14:creationId xmlns:p14="http://schemas.microsoft.com/office/powerpoint/2010/main" xmlns="" val="3718833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DF9D785-0F17-4DAF-BFE8-338DE1E46AE2}" type="datetimeFigureOut">
              <a:rPr lang="en-US" smtClean="0"/>
              <a:pPr/>
              <a:t>4/10/2013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285E0E-B3EC-43C9-A043-B01BF3C39EA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F9D785-0F17-4DAF-BFE8-338DE1E46AE2}" type="datetimeFigureOut">
              <a:rPr lang="en-US" smtClean="0"/>
              <a:pPr/>
              <a:t>4/10/2013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285E0E-B3EC-43C9-A043-B01BF3C39EA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F9D785-0F17-4DAF-BFE8-338DE1E46AE2}" type="datetimeFigureOut">
              <a:rPr lang="en-US" smtClean="0"/>
              <a:pPr/>
              <a:t>4/10/2013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285E0E-B3EC-43C9-A043-B01BF3C39EA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F9D785-0F17-4DAF-BFE8-338DE1E46AE2}" type="datetimeFigureOut">
              <a:rPr lang="en-US" smtClean="0"/>
              <a:pPr/>
              <a:t>4/10/2013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285E0E-B3EC-43C9-A043-B01BF3C39EA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F9D785-0F17-4DAF-BFE8-338DE1E46AE2}" type="datetimeFigureOut">
              <a:rPr lang="en-US" smtClean="0"/>
              <a:pPr/>
              <a:t>4/10/2013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285E0E-B3EC-43C9-A043-B01BF3C39EA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DF9D785-0F17-4DAF-BFE8-338DE1E46AE2}" type="datetimeFigureOut">
              <a:rPr lang="en-US" smtClean="0"/>
              <a:pPr/>
              <a:t>4/10/2013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285E0E-B3EC-43C9-A043-B01BF3C39EA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F9D785-0F17-4DAF-BFE8-338DE1E46AE2}" type="datetimeFigureOut">
              <a:rPr lang="en-US" smtClean="0"/>
              <a:pPr/>
              <a:t>4/10/2013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285E0E-B3EC-43C9-A043-B01BF3C39EA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F9D785-0F17-4DAF-BFE8-338DE1E46AE2}" type="datetimeFigureOut">
              <a:rPr lang="en-US" smtClean="0"/>
              <a:pPr/>
              <a:t>4/10/2013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285E0E-B3EC-43C9-A043-B01BF3C39EA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F9D785-0F17-4DAF-BFE8-338DE1E46AE2}" type="datetimeFigureOut">
              <a:rPr lang="en-US" smtClean="0"/>
              <a:pPr/>
              <a:t>4/10/2013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285E0E-B3EC-43C9-A043-B01BF3C39EA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F9D785-0F17-4DAF-BFE8-338DE1E46AE2}" type="datetimeFigureOut">
              <a:rPr lang="en-US" smtClean="0"/>
              <a:pPr/>
              <a:t>4/10/2013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285E0E-B3EC-43C9-A043-B01BF3C39EA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F9D785-0F17-4DAF-BFE8-338DE1E46AE2}" type="datetimeFigureOut">
              <a:rPr lang="en-US" smtClean="0"/>
              <a:pPr/>
              <a:t>4/10/2013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285E0E-B3EC-43C9-A043-B01BF3C39EA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F9D785-0F17-4DAF-BFE8-338DE1E46AE2}" type="datetimeFigureOut">
              <a:rPr lang="en-US" smtClean="0"/>
              <a:pPr/>
              <a:t>4/10/2013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285E0E-B3EC-43C9-A043-B01BF3C39EA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762000"/>
            <a:ext cx="7772400" cy="2457451"/>
          </a:xfrm>
        </p:spPr>
        <p:txBody>
          <a:bodyPr>
            <a:normAutofit/>
          </a:bodyPr>
          <a:lstStyle/>
          <a:p>
            <a:pPr eaLnBrk="1" hangingPunct="1"/>
            <a:r>
              <a:rPr lang="en-US" sz="4000" u="sng" dirty="0" smtClean="0">
                <a:solidFill>
                  <a:schemeClr val="bg1"/>
                </a:solidFill>
                <a:latin typeface="Calibri" pitchFamily="34" charset="0"/>
              </a:rPr>
              <a:t>5 Roadblocks To Financial Success</a:t>
            </a:r>
          </a:p>
        </p:txBody>
      </p:sp>
      <p:sp>
        <p:nvSpPr>
          <p:cNvPr id="2051" name="Rectangle 3"/>
          <p:cNvSpPr>
            <a:spLocks noGrp="1" noChangeArrowheads="1"/>
          </p:cNvSpPr>
          <p:nvPr>
            <p:ph type="subTitle" idx="1"/>
          </p:nvPr>
        </p:nvSpPr>
        <p:spPr>
          <a:xfrm>
            <a:off x="1447800" y="2743200"/>
            <a:ext cx="6400800" cy="1752600"/>
          </a:xfrm>
        </p:spPr>
        <p:txBody>
          <a:bodyPr>
            <a:normAutofit/>
          </a:bodyPr>
          <a:lstStyle/>
          <a:p>
            <a:pPr eaLnBrk="1" hangingPunct="1"/>
            <a:r>
              <a:rPr lang="en-US" sz="3200" b="0" smtClean="0">
                <a:solidFill>
                  <a:srgbClr val="7CF2F8"/>
                </a:solidFill>
                <a:latin typeface="Calibri" pitchFamily="34" charset="0"/>
              </a:rPr>
              <a:t>Cristina Briboneria, </a:t>
            </a:r>
            <a:r>
              <a:rPr lang="en-US" sz="3200" b="0" dirty="0" smtClean="0">
                <a:solidFill>
                  <a:srgbClr val="7CF2F8"/>
                </a:solidFill>
                <a:latin typeface="Calibri" pitchFamily="34" charset="0"/>
              </a:rPr>
              <a:t>CFP®</a:t>
            </a:r>
          </a:p>
          <a:p>
            <a:pPr eaLnBrk="1" hangingPunct="1"/>
            <a:r>
              <a:rPr lang="en-US" sz="3200" b="0" dirty="0" smtClean="0">
                <a:solidFill>
                  <a:srgbClr val="7CF2F8"/>
                </a:solidFill>
                <a:latin typeface="Calibri" pitchFamily="34" charset="0"/>
              </a:rPr>
              <a:t>oXYGen Financial, Inc.</a:t>
            </a:r>
          </a:p>
          <a:p>
            <a:pPr eaLnBrk="1" hangingPunct="1"/>
            <a:r>
              <a:rPr lang="en-US" sz="3200" b="0" dirty="0" smtClean="0">
                <a:solidFill>
                  <a:srgbClr val="7CF2F8"/>
                </a:solidFill>
                <a:latin typeface="Calibri" pitchFamily="34" charset="0"/>
              </a:rPr>
              <a:t>Breathe Easier®</a:t>
            </a:r>
          </a:p>
        </p:txBody>
      </p:sp>
      <p:sp>
        <p:nvSpPr>
          <p:cNvPr id="5" name="TextBox 4"/>
          <p:cNvSpPr txBox="1"/>
          <p:nvPr/>
        </p:nvSpPr>
        <p:spPr>
          <a:xfrm>
            <a:off x="6629400" y="533400"/>
            <a:ext cx="1600200" cy="769441"/>
          </a:xfrm>
          <a:prstGeom prst="rect">
            <a:avLst/>
          </a:prstGeom>
          <a:noFill/>
        </p:spPr>
        <p:txBody>
          <a:bodyPr wrap="square" rtlCol="0">
            <a:spAutoFit/>
          </a:bodyPr>
          <a:lstStyle/>
          <a:p>
            <a:pPr algn="ctr"/>
            <a:r>
              <a:rPr lang="en-US" sz="1100" dirty="0" smtClean="0"/>
              <a:t>11680 Great Oaks Way</a:t>
            </a:r>
          </a:p>
          <a:p>
            <a:pPr algn="ctr"/>
            <a:r>
              <a:rPr lang="en-US" sz="1100" dirty="0" smtClean="0"/>
              <a:t>Suite 175</a:t>
            </a:r>
          </a:p>
          <a:p>
            <a:pPr algn="ctr"/>
            <a:r>
              <a:rPr lang="en-US" sz="1100" dirty="0" smtClean="0"/>
              <a:t>Alpharetta, GA 30022</a:t>
            </a:r>
          </a:p>
          <a:p>
            <a:pPr algn="ctr"/>
            <a:r>
              <a:rPr lang="en-US" sz="1100" dirty="0" smtClean="0"/>
              <a:t>770-777-0427</a:t>
            </a:r>
            <a:endParaRPr lang="en-US" sz="1100" dirty="0"/>
          </a:p>
        </p:txBody>
      </p:sp>
      <p:sp>
        <p:nvSpPr>
          <p:cNvPr id="6" name="TextBox 5"/>
          <p:cNvSpPr txBox="1"/>
          <p:nvPr/>
        </p:nvSpPr>
        <p:spPr>
          <a:xfrm>
            <a:off x="228600" y="6027003"/>
            <a:ext cx="4267200" cy="830997"/>
          </a:xfrm>
          <a:prstGeom prst="rect">
            <a:avLst/>
          </a:prstGeom>
          <a:noFill/>
        </p:spPr>
        <p:txBody>
          <a:bodyPr wrap="square" rtlCol="0">
            <a:spAutoFit/>
          </a:bodyPr>
          <a:lstStyle/>
          <a:p>
            <a:r>
              <a:rPr lang="en-US" sz="600" dirty="0" smtClean="0"/>
              <a:t>The information provided is for educational purposes and not for specific investment advice nor a recommendation. This is not an offer to buy or sell securities. </a:t>
            </a:r>
          </a:p>
          <a:p>
            <a:r>
              <a:rPr lang="en-US" sz="600" dirty="0" smtClean="0"/>
              <a:t>The Illustrations are for illustrative purposes only and are not indicative of any investment. Past performance is no guarantee of future results .Before investing in an investment, investors should carefully consider the risk , expense, objective, including the possible loss of principal amount invested. This information is not intended to provide legal, tax, or investment advice. To avoid  penalties that may be imposed under U.S. Federal tax laws, nor is it intended as a complete discussion of tax and legal issues surrounding retirement investing. Clients should contact their own tax advisors to learn more about rules that may affect individual situations. </a:t>
            </a:r>
            <a:endParaRPr lang="en-US" sz="600" dirty="0"/>
          </a:p>
        </p:txBody>
      </p:sp>
      <p:sp>
        <p:nvSpPr>
          <p:cNvPr id="7" name="TextBox 6"/>
          <p:cNvSpPr txBox="1"/>
          <p:nvPr/>
        </p:nvSpPr>
        <p:spPr>
          <a:xfrm>
            <a:off x="2514600" y="4572000"/>
            <a:ext cx="4495800" cy="507831"/>
          </a:xfrm>
          <a:prstGeom prst="rect">
            <a:avLst/>
          </a:prstGeom>
          <a:noFill/>
        </p:spPr>
        <p:txBody>
          <a:bodyPr wrap="square" rtlCol="0">
            <a:spAutoFit/>
          </a:bodyPr>
          <a:lstStyle/>
          <a:p>
            <a:pPr algn="ctr"/>
            <a:r>
              <a:rPr lang="en-US" sz="900" dirty="0" smtClean="0"/>
              <a:t>Ted and Kile are securities licensed through Investacorp, Inc. A Registered broker dealer member </a:t>
            </a:r>
            <a:r>
              <a:rPr lang="en-US" sz="900" dirty="0" err="1" smtClean="0"/>
              <a:t>FINRA</a:t>
            </a:r>
            <a:r>
              <a:rPr lang="en-US" sz="900" dirty="0" smtClean="0"/>
              <a:t>, SIPC. Advisory services offered through  Investacorp Advisory Services, Inc.  A SEC registered investment advisory firm.</a:t>
            </a:r>
            <a:endParaRPr lang="en-US" sz="900" dirty="0"/>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3" name="Rectangle 9"/>
          <p:cNvSpPr>
            <a:spLocks noGrp="1" noChangeArrowheads="1"/>
          </p:cNvSpPr>
          <p:nvPr>
            <p:ph type="title"/>
          </p:nvPr>
        </p:nvSpPr>
        <p:spPr>
          <a:xfrm>
            <a:off x="2438400" y="304800"/>
            <a:ext cx="5334000" cy="609600"/>
          </a:xfrm>
        </p:spPr>
        <p:txBody>
          <a:bodyPr>
            <a:normAutofit fontScale="90000"/>
          </a:bodyPr>
          <a:lstStyle/>
          <a:p>
            <a:pPr algn="ctr"/>
            <a:r>
              <a:rPr lang="en-US" dirty="0">
                <a:solidFill>
                  <a:schemeClr val="bg1"/>
                </a:solidFill>
                <a:latin typeface="Times New Roman" pitchFamily="18" charset="0"/>
                <a:cs typeface="Times New Roman" pitchFamily="18" charset="0"/>
              </a:rPr>
              <a:t>Dollar Cost Averaging</a:t>
            </a:r>
          </a:p>
        </p:txBody>
      </p:sp>
      <p:sp>
        <p:nvSpPr>
          <p:cNvPr id="11274" name="Rectangle 10"/>
          <p:cNvSpPr>
            <a:spLocks noGrp="1" noChangeArrowheads="1"/>
          </p:cNvSpPr>
          <p:nvPr>
            <p:ph type="body" idx="1"/>
          </p:nvPr>
        </p:nvSpPr>
        <p:spPr>
          <a:xfrm>
            <a:off x="7162800" y="5334000"/>
            <a:ext cx="1524000" cy="1295400"/>
          </a:xfrm>
        </p:spPr>
        <p:txBody>
          <a:bodyPr/>
          <a:lstStyle/>
          <a:p>
            <a:endParaRPr lang="en-US" sz="1800"/>
          </a:p>
          <a:p>
            <a:pPr>
              <a:buFont typeface="Monotype Sorts" pitchFamily="2" charset="2"/>
              <a:buNone/>
            </a:pPr>
            <a:endParaRPr lang="en-US" sz="1800"/>
          </a:p>
        </p:txBody>
      </p:sp>
      <p:graphicFrame>
        <p:nvGraphicFramePr>
          <p:cNvPr id="27648" name="Object 1024"/>
          <p:cNvGraphicFramePr>
            <a:graphicFrameLocks noChangeAspect="1"/>
          </p:cNvGraphicFramePr>
          <p:nvPr/>
        </p:nvGraphicFramePr>
        <p:xfrm>
          <a:off x="1066800" y="1000125"/>
          <a:ext cx="7315200" cy="5095875"/>
        </p:xfrm>
        <a:graphic>
          <a:graphicData uri="http://schemas.openxmlformats.org/presentationml/2006/ole">
            <p:oleObj spid="_x0000_s1029" name="Chart" r:id="rId3" imgW="6095872" imgH="4067265" progId="MSGraph.Chart.8">
              <p:embed followColorScheme="full"/>
            </p:oleObj>
          </a:graphicData>
        </a:graphic>
      </p:graphicFrame>
    </p:spTree>
  </p:cSld>
  <p:clrMapOvr>
    <a:masterClrMapping/>
  </p:clrMapOvr>
  <p:transition advClick="0" advTm="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672" name="Object 0"/>
          <p:cNvGraphicFramePr>
            <a:graphicFrameLocks noChangeAspect="1"/>
          </p:cNvGraphicFramePr>
          <p:nvPr/>
        </p:nvGraphicFramePr>
        <p:xfrm>
          <a:off x="533400" y="1066800"/>
          <a:ext cx="8407400" cy="5268913"/>
        </p:xfrm>
        <a:graphic>
          <a:graphicData uri="http://schemas.openxmlformats.org/presentationml/2006/ole">
            <p:oleObj spid="_x0000_s2053" name="Chart" r:id="rId3" imgW="8410630" imgH="5276876" progId="MSGraph.Chart.8">
              <p:embed followColorScheme="full"/>
            </p:oleObj>
          </a:graphicData>
        </a:graphic>
      </p:graphicFrame>
      <p:sp>
        <p:nvSpPr>
          <p:cNvPr id="13322" name="Rectangle 10"/>
          <p:cNvSpPr>
            <a:spLocks noGrp="1" noChangeArrowheads="1"/>
          </p:cNvSpPr>
          <p:nvPr>
            <p:ph type="title"/>
          </p:nvPr>
        </p:nvSpPr>
        <p:spPr>
          <a:xfrm>
            <a:off x="2590800" y="304800"/>
            <a:ext cx="5181600" cy="685800"/>
          </a:xfrm>
          <a:noFill/>
          <a:ln/>
        </p:spPr>
        <p:txBody>
          <a:bodyPr>
            <a:normAutofit fontScale="90000"/>
          </a:bodyPr>
          <a:lstStyle/>
          <a:p>
            <a:pPr algn="ctr"/>
            <a:r>
              <a:rPr lang="en-US" dirty="0">
                <a:solidFill>
                  <a:schemeClr val="bg1"/>
                </a:solidFill>
                <a:latin typeface="Times New Roman" pitchFamily="18" charset="0"/>
                <a:cs typeface="Times New Roman" pitchFamily="18" charset="0"/>
              </a:rPr>
              <a:t>Asset Allocation</a:t>
            </a:r>
          </a:p>
        </p:txBody>
      </p:sp>
    </p:spTree>
  </p:cSld>
  <p:clrMapOvr>
    <a:masterClrMapping/>
  </p:clrMapOvr>
  <p:transition advClick="0" advTm="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D873C95-4752-4C85-A61E-D4763D8CEB41}" type="datetime1">
              <a:rPr lang="en-US"/>
              <a:pPr/>
              <a:t>4/10/2013</a:t>
            </a:fld>
            <a:endParaRPr lang="en-US"/>
          </a:p>
        </p:txBody>
      </p:sp>
      <p:sp>
        <p:nvSpPr>
          <p:cNvPr id="14343" name="Rectangle 7"/>
          <p:cNvSpPr>
            <a:spLocks noGrp="1" noChangeArrowheads="1"/>
          </p:cNvSpPr>
          <p:nvPr>
            <p:ph type="title"/>
          </p:nvPr>
        </p:nvSpPr>
        <p:spPr>
          <a:xfrm>
            <a:off x="2743200" y="274638"/>
            <a:ext cx="5943600" cy="1143000"/>
          </a:xfrm>
        </p:spPr>
        <p:txBody>
          <a:bodyPr>
            <a:normAutofit fontScale="90000"/>
          </a:bodyPr>
          <a:lstStyle/>
          <a:p>
            <a:r>
              <a:rPr lang="en-US" dirty="0" smtClean="0">
                <a:solidFill>
                  <a:schemeClr val="bg1"/>
                </a:solidFill>
                <a:latin typeface="Times New Roman" pitchFamily="18" charset="0"/>
                <a:cs typeface="Times New Roman" pitchFamily="18" charset="0"/>
              </a:rPr>
              <a:t>Roadblock Four: </a:t>
            </a:r>
            <a:br>
              <a:rPr lang="en-US" dirty="0" smtClean="0">
                <a:solidFill>
                  <a:schemeClr val="bg1"/>
                </a:solidFill>
                <a:latin typeface="Times New Roman" pitchFamily="18" charset="0"/>
                <a:cs typeface="Times New Roman" pitchFamily="18" charset="0"/>
              </a:rPr>
            </a:br>
            <a:r>
              <a:rPr lang="en-US" dirty="0" smtClean="0">
                <a:solidFill>
                  <a:schemeClr val="bg1"/>
                </a:solidFill>
                <a:latin typeface="Times New Roman" pitchFamily="18" charset="0"/>
                <a:cs typeface="Times New Roman" pitchFamily="18" charset="0"/>
              </a:rPr>
              <a:t>Human </a:t>
            </a:r>
            <a:r>
              <a:rPr lang="en-US" dirty="0">
                <a:solidFill>
                  <a:schemeClr val="bg1"/>
                </a:solidFill>
                <a:latin typeface="Times New Roman" pitchFamily="18" charset="0"/>
                <a:cs typeface="Times New Roman" pitchFamily="18" charset="0"/>
              </a:rPr>
              <a:t>Problems</a:t>
            </a:r>
          </a:p>
        </p:txBody>
      </p:sp>
      <p:sp>
        <p:nvSpPr>
          <p:cNvPr id="14344" name="Rectangle 8"/>
          <p:cNvSpPr>
            <a:spLocks noGrp="1" noChangeArrowheads="1"/>
          </p:cNvSpPr>
          <p:nvPr>
            <p:ph type="body" idx="1"/>
          </p:nvPr>
        </p:nvSpPr>
        <p:spPr/>
        <p:txBody>
          <a:bodyPr>
            <a:normAutofit/>
          </a:bodyPr>
          <a:lstStyle/>
          <a:p>
            <a:pPr>
              <a:buFont typeface="Monotype Sorts" pitchFamily="2" charset="2"/>
              <a:buNone/>
            </a:pPr>
            <a:r>
              <a:rPr lang="en-US" sz="3600" dirty="0">
                <a:solidFill>
                  <a:schemeClr val="bg1"/>
                </a:solidFill>
                <a:latin typeface="Times New Roman" pitchFamily="18" charset="0"/>
                <a:cs typeface="Times New Roman" pitchFamily="18" charset="0"/>
              </a:rPr>
              <a:t>How do they affect your financial goals?</a:t>
            </a:r>
          </a:p>
          <a:p>
            <a:endParaRPr lang="en-US" sz="3600" dirty="0">
              <a:solidFill>
                <a:schemeClr val="bg1"/>
              </a:solidFill>
              <a:latin typeface="Times New Roman" pitchFamily="18" charset="0"/>
              <a:cs typeface="Times New Roman" pitchFamily="18" charset="0"/>
            </a:endParaRPr>
          </a:p>
          <a:p>
            <a:r>
              <a:rPr lang="en-US" sz="4400" dirty="0">
                <a:solidFill>
                  <a:schemeClr val="bg1"/>
                </a:solidFill>
                <a:latin typeface="Times New Roman" pitchFamily="18" charset="0"/>
                <a:cs typeface="Times New Roman" pitchFamily="18" charset="0"/>
              </a:rPr>
              <a:t>Pre-Mature Death</a:t>
            </a:r>
          </a:p>
          <a:p>
            <a:r>
              <a:rPr lang="en-US" sz="4400" dirty="0">
                <a:solidFill>
                  <a:schemeClr val="bg1"/>
                </a:solidFill>
                <a:latin typeface="Times New Roman" pitchFamily="18" charset="0"/>
                <a:cs typeface="Times New Roman" pitchFamily="18" charset="0"/>
              </a:rPr>
              <a:t>Disability</a:t>
            </a:r>
          </a:p>
          <a:p>
            <a:r>
              <a:rPr lang="en-US" sz="4400" dirty="0">
                <a:solidFill>
                  <a:schemeClr val="bg1"/>
                </a:solidFill>
                <a:latin typeface="Times New Roman" pitchFamily="18" charset="0"/>
                <a:cs typeface="Times New Roman" pitchFamily="18" charset="0"/>
              </a:rPr>
              <a:t>Long-Term Care Stay</a:t>
            </a:r>
          </a:p>
        </p:txBody>
      </p:sp>
    </p:spTree>
  </p:cSld>
  <p:clrMapOvr>
    <a:masterClrMapping/>
  </p:clrMapOvr>
  <p:transition advClick="0" advTm="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7" name="Rectangle 7"/>
          <p:cNvSpPr>
            <a:spLocks noGrp="1" noChangeArrowheads="1"/>
          </p:cNvSpPr>
          <p:nvPr>
            <p:ph type="title"/>
          </p:nvPr>
        </p:nvSpPr>
        <p:spPr>
          <a:xfrm>
            <a:off x="2971800" y="457200"/>
            <a:ext cx="4800600" cy="1066800"/>
          </a:xfrm>
        </p:spPr>
        <p:txBody>
          <a:bodyPr/>
          <a:lstStyle/>
          <a:p>
            <a:pPr algn="ctr"/>
            <a:r>
              <a:rPr lang="en-US" dirty="0" smtClean="0">
                <a:solidFill>
                  <a:schemeClr val="bg1"/>
                </a:solidFill>
                <a:latin typeface="Times New Roman" pitchFamily="18" charset="0"/>
                <a:cs typeface="Times New Roman" pitchFamily="18" charset="0"/>
              </a:rPr>
              <a:t>Disability Example</a:t>
            </a:r>
            <a:endParaRPr lang="en-US" dirty="0">
              <a:solidFill>
                <a:schemeClr val="bg1"/>
              </a:solidFill>
              <a:latin typeface="Times New Roman" pitchFamily="18" charset="0"/>
              <a:cs typeface="Times New Roman" pitchFamily="18" charset="0"/>
            </a:endParaRPr>
          </a:p>
        </p:txBody>
      </p:sp>
      <p:sp>
        <p:nvSpPr>
          <p:cNvPr id="15368" name="Rectangle 8"/>
          <p:cNvSpPr>
            <a:spLocks noGrp="1" noChangeArrowheads="1"/>
          </p:cNvSpPr>
          <p:nvPr>
            <p:ph type="body" idx="1"/>
          </p:nvPr>
        </p:nvSpPr>
        <p:spPr>
          <a:xfrm>
            <a:off x="152400" y="1828800"/>
            <a:ext cx="8763000" cy="4724400"/>
          </a:xfrm>
        </p:spPr>
        <p:txBody>
          <a:bodyPr>
            <a:normAutofit/>
          </a:bodyPr>
          <a:lstStyle/>
          <a:p>
            <a:pPr>
              <a:buFont typeface="Monotype Sorts" pitchFamily="2" charset="2"/>
              <a:buNone/>
            </a:pPr>
            <a:r>
              <a:rPr lang="en-US" dirty="0">
                <a:solidFill>
                  <a:schemeClr val="bg1"/>
                </a:solidFill>
                <a:latin typeface="Times New Roman" pitchFamily="18" charset="0"/>
                <a:cs typeface="Times New Roman" pitchFamily="18" charset="0"/>
              </a:rPr>
              <a:t>Salary  </a:t>
            </a:r>
            <a:r>
              <a:rPr lang="en-US" dirty="0" smtClean="0">
                <a:solidFill>
                  <a:schemeClr val="bg1"/>
                </a:solidFill>
                <a:latin typeface="Times New Roman" pitchFamily="18" charset="0"/>
                <a:cs typeface="Times New Roman" pitchFamily="18" charset="0"/>
              </a:rPr>
              <a:t>$100,000</a:t>
            </a:r>
            <a:r>
              <a:rPr lang="en-US" dirty="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rPr>
              <a:t> </a:t>
            </a:r>
            <a:r>
              <a:rPr lang="en-US" dirty="0">
                <a:solidFill>
                  <a:schemeClr val="bg1"/>
                </a:solidFill>
                <a:latin typeface="Times New Roman" pitchFamily="18" charset="0"/>
                <a:cs typeface="Times New Roman" pitchFamily="18" charset="0"/>
              </a:rPr>
              <a:t>DI Salary 	 </a:t>
            </a:r>
            <a:r>
              <a:rPr lang="en-US" dirty="0" smtClean="0">
                <a:solidFill>
                  <a:schemeClr val="bg1"/>
                </a:solidFill>
                <a:latin typeface="Times New Roman" pitchFamily="18" charset="0"/>
                <a:cs typeface="Times New Roman" pitchFamily="18" charset="0"/>
              </a:rPr>
              <a:t>$60,000</a:t>
            </a:r>
            <a:endParaRPr lang="en-US" dirty="0">
              <a:solidFill>
                <a:schemeClr val="bg1"/>
              </a:solidFill>
              <a:latin typeface="Times New Roman" pitchFamily="18" charset="0"/>
              <a:cs typeface="Times New Roman" pitchFamily="18" charset="0"/>
            </a:endParaRPr>
          </a:p>
          <a:p>
            <a:pPr>
              <a:buFont typeface="Monotype Sorts" pitchFamily="2" charset="2"/>
              <a:buNone/>
            </a:pPr>
            <a:r>
              <a:rPr lang="en-US" dirty="0">
                <a:solidFill>
                  <a:schemeClr val="bg1"/>
                </a:solidFill>
                <a:latin typeface="Times New Roman" pitchFamily="18" charset="0"/>
                <a:cs typeface="Times New Roman" pitchFamily="18" charset="0"/>
              </a:rPr>
              <a:t>Taxes </a:t>
            </a:r>
            <a:r>
              <a:rPr lang="en-US" u="sng" dirty="0" smtClean="0">
                <a:solidFill>
                  <a:schemeClr val="bg1"/>
                </a:solidFill>
                <a:latin typeface="Times New Roman" pitchFamily="18" charset="0"/>
                <a:cs typeface="Times New Roman" pitchFamily="18" charset="0"/>
              </a:rPr>
              <a:t>($30,000</a:t>
            </a:r>
            <a:r>
              <a:rPr lang="en-US" u="sng" dirty="0">
                <a:solidFill>
                  <a:schemeClr val="bg1"/>
                </a:solidFill>
                <a:latin typeface="Times New Roman" pitchFamily="18" charset="0"/>
                <a:cs typeface="Times New Roman" pitchFamily="18" charset="0"/>
              </a:rPr>
              <a:t>)			</a:t>
            </a:r>
            <a:r>
              <a:rPr lang="en-US" dirty="0">
                <a:solidFill>
                  <a:schemeClr val="bg1"/>
                </a:solidFill>
                <a:latin typeface="Times New Roman" pitchFamily="18" charset="0"/>
                <a:cs typeface="Times New Roman" pitchFamily="18" charset="0"/>
              </a:rPr>
              <a:t>Taxes </a:t>
            </a:r>
            <a:r>
              <a:rPr lang="en-US" u="sng" dirty="0">
                <a:solidFill>
                  <a:schemeClr val="bg1"/>
                </a:solidFill>
                <a:latin typeface="Times New Roman" pitchFamily="18" charset="0"/>
                <a:cs typeface="Times New Roman" pitchFamily="18" charset="0"/>
              </a:rPr>
              <a:t>	</a:t>
            </a:r>
            <a:r>
              <a:rPr lang="en-US" u="sng" dirty="0" smtClean="0">
                <a:solidFill>
                  <a:schemeClr val="bg1"/>
                </a:solidFill>
                <a:latin typeface="Times New Roman" pitchFamily="18" charset="0"/>
                <a:cs typeface="Times New Roman" pitchFamily="18" charset="0"/>
              </a:rPr>
              <a:t>($20,000</a:t>
            </a:r>
            <a:r>
              <a:rPr lang="en-US" u="sng" dirty="0">
                <a:solidFill>
                  <a:schemeClr val="bg1"/>
                </a:solidFill>
                <a:latin typeface="Times New Roman" pitchFamily="18" charset="0"/>
                <a:cs typeface="Times New Roman" pitchFamily="18" charset="0"/>
              </a:rPr>
              <a:t>)</a:t>
            </a:r>
          </a:p>
          <a:p>
            <a:pPr>
              <a:buFont typeface="Monotype Sorts" pitchFamily="2" charset="2"/>
              <a:buNone/>
            </a:pPr>
            <a:endParaRPr lang="en-US" dirty="0">
              <a:solidFill>
                <a:schemeClr val="bg1"/>
              </a:solidFill>
              <a:latin typeface="Times New Roman" pitchFamily="18" charset="0"/>
              <a:cs typeface="Times New Roman" pitchFamily="18" charset="0"/>
            </a:endParaRPr>
          </a:p>
          <a:p>
            <a:pPr>
              <a:buFont typeface="Monotype Sorts" pitchFamily="2" charset="2"/>
              <a:buNone/>
            </a:pPr>
            <a:r>
              <a:rPr lang="en-US" dirty="0">
                <a:solidFill>
                  <a:schemeClr val="bg1"/>
                </a:solidFill>
                <a:latin typeface="Times New Roman" pitchFamily="18" charset="0"/>
                <a:cs typeface="Times New Roman" pitchFamily="18" charset="0"/>
              </a:rPr>
              <a:t>Take home </a:t>
            </a:r>
            <a:r>
              <a:rPr lang="en-US" dirty="0" smtClean="0">
                <a:solidFill>
                  <a:schemeClr val="bg1"/>
                </a:solidFill>
                <a:latin typeface="Times New Roman" pitchFamily="18" charset="0"/>
                <a:cs typeface="Times New Roman" pitchFamily="18" charset="0"/>
              </a:rPr>
              <a:t>$70,000</a:t>
            </a:r>
            <a:r>
              <a:rPr lang="en-US" dirty="0">
                <a:solidFill>
                  <a:schemeClr val="bg1"/>
                </a:solidFill>
                <a:latin typeface="Times New Roman" pitchFamily="18" charset="0"/>
                <a:cs typeface="Times New Roman" pitchFamily="18" charset="0"/>
              </a:rPr>
              <a:t>		Take Home </a:t>
            </a:r>
            <a:r>
              <a:rPr lang="en-US" dirty="0" smtClean="0">
                <a:solidFill>
                  <a:schemeClr val="bg1"/>
                </a:solidFill>
                <a:latin typeface="Times New Roman" pitchFamily="18" charset="0"/>
                <a:cs typeface="Times New Roman" pitchFamily="18" charset="0"/>
              </a:rPr>
              <a:t>$40,000</a:t>
            </a:r>
            <a:endParaRPr lang="en-US" dirty="0">
              <a:solidFill>
                <a:schemeClr val="bg1"/>
              </a:solidFill>
              <a:latin typeface="Times New Roman" pitchFamily="18" charset="0"/>
              <a:cs typeface="Times New Roman" pitchFamily="18" charset="0"/>
            </a:endParaRPr>
          </a:p>
          <a:p>
            <a:pPr>
              <a:buFont typeface="Monotype Sorts" pitchFamily="2" charset="2"/>
              <a:buNone/>
            </a:pPr>
            <a:endParaRPr lang="en-US" sz="3200" i="1" dirty="0">
              <a:solidFill>
                <a:schemeClr val="bg1"/>
              </a:solidFill>
              <a:latin typeface="Times New Roman" pitchFamily="18" charset="0"/>
              <a:cs typeface="Times New Roman" pitchFamily="18" charset="0"/>
            </a:endParaRPr>
          </a:p>
          <a:p>
            <a:pPr>
              <a:buFont typeface="Monotype Sorts" pitchFamily="2" charset="2"/>
              <a:buNone/>
            </a:pPr>
            <a:r>
              <a:rPr lang="en-US" sz="3200" i="1" dirty="0">
                <a:solidFill>
                  <a:schemeClr val="bg1"/>
                </a:solidFill>
                <a:latin typeface="Times New Roman" pitchFamily="18" charset="0"/>
                <a:cs typeface="Times New Roman" pitchFamily="18" charset="0"/>
              </a:rPr>
              <a:t>Can you afford to lose 43% of your salary?</a:t>
            </a:r>
          </a:p>
          <a:p>
            <a:pPr algn="ctr">
              <a:buFont typeface="Monotype Sorts" pitchFamily="2" charset="2"/>
              <a:buNone/>
            </a:pPr>
            <a:r>
              <a:rPr lang="en-US" sz="2400" i="1" dirty="0">
                <a:solidFill>
                  <a:schemeClr val="bg1"/>
                </a:solidFill>
                <a:latin typeface="Times New Roman" pitchFamily="18" charset="0"/>
                <a:cs typeface="Times New Roman" pitchFamily="18" charset="0"/>
              </a:rPr>
              <a:t> </a:t>
            </a:r>
          </a:p>
          <a:p>
            <a:pPr algn="ctr">
              <a:buFont typeface="Monotype Sorts" pitchFamily="2" charset="2"/>
              <a:buNone/>
            </a:pPr>
            <a:r>
              <a:rPr lang="en-US" sz="2400" dirty="0">
                <a:solidFill>
                  <a:schemeClr val="bg1"/>
                </a:solidFill>
                <a:latin typeface="Times New Roman" pitchFamily="18" charset="0"/>
                <a:cs typeface="Times New Roman" pitchFamily="18" charset="0"/>
              </a:rPr>
              <a:t>	</a:t>
            </a:r>
          </a:p>
        </p:txBody>
      </p:sp>
    </p:spTree>
  </p:cSld>
  <p:clrMapOvr>
    <a:masterClrMapping/>
  </p:clrMapOvr>
  <p:transition advClick="0" advTm="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BC14791-4E23-45CD-A8F5-857B2DE024DB}" type="datetime1">
              <a:rPr lang="en-US"/>
              <a:pPr/>
              <a:t>4/10/2013</a:t>
            </a:fld>
            <a:endParaRPr lang="en-US"/>
          </a:p>
        </p:txBody>
      </p:sp>
      <p:sp>
        <p:nvSpPr>
          <p:cNvPr id="16391" name="Rectangle 7"/>
          <p:cNvSpPr>
            <a:spLocks noGrp="1" noChangeArrowheads="1"/>
          </p:cNvSpPr>
          <p:nvPr>
            <p:ph type="title"/>
          </p:nvPr>
        </p:nvSpPr>
        <p:spPr>
          <a:xfrm>
            <a:off x="2590800" y="274638"/>
            <a:ext cx="6096000" cy="1143000"/>
          </a:xfrm>
        </p:spPr>
        <p:txBody>
          <a:bodyPr>
            <a:normAutofit fontScale="90000"/>
          </a:bodyPr>
          <a:lstStyle/>
          <a:p>
            <a:r>
              <a:rPr lang="en-US" sz="4000" dirty="0">
                <a:solidFill>
                  <a:schemeClr val="bg1"/>
                </a:solidFill>
                <a:latin typeface="Times New Roman" pitchFamily="18" charset="0"/>
                <a:cs typeface="Times New Roman" pitchFamily="18" charset="0"/>
              </a:rPr>
              <a:t>4 Types of Insurance to Avoid</a:t>
            </a:r>
          </a:p>
        </p:txBody>
      </p:sp>
      <p:sp>
        <p:nvSpPr>
          <p:cNvPr id="16392" name="Rectangle 8"/>
          <p:cNvSpPr>
            <a:spLocks noGrp="1" noChangeArrowheads="1"/>
          </p:cNvSpPr>
          <p:nvPr>
            <p:ph type="body" idx="1"/>
          </p:nvPr>
        </p:nvSpPr>
        <p:spPr/>
        <p:txBody>
          <a:bodyPr>
            <a:normAutofit/>
          </a:bodyPr>
          <a:lstStyle/>
          <a:p>
            <a:r>
              <a:rPr lang="en-US" sz="4800" b="1" dirty="0">
                <a:solidFill>
                  <a:schemeClr val="bg1"/>
                </a:solidFill>
                <a:latin typeface="Times New Roman" pitchFamily="18" charset="0"/>
                <a:cs typeface="Times New Roman" pitchFamily="18" charset="0"/>
              </a:rPr>
              <a:t>AD&amp;D</a:t>
            </a:r>
          </a:p>
          <a:p>
            <a:r>
              <a:rPr lang="en-US" sz="4800" b="1" dirty="0">
                <a:solidFill>
                  <a:schemeClr val="bg1"/>
                </a:solidFill>
                <a:latin typeface="Times New Roman" pitchFamily="18" charset="0"/>
                <a:cs typeface="Times New Roman" pitchFamily="18" charset="0"/>
              </a:rPr>
              <a:t>Mortgage Life Insurance </a:t>
            </a:r>
          </a:p>
          <a:p>
            <a:r>
              <a:rPr lang="en-US" sz="4800" b="1" dirty="0">
                <a:solidFill>
                  <a:schemeClr val="bg1"/>
                </a:solidFill>
                <a:latin typeface="Times New Roman" pitchFamily="18" charset="0"/>
                <a:cs typeface="Times New Roman" pitchFamily="18" charset="0"/>
              </a:rPr>
              <a:t>Credit Life</a:t>
            </a:r>
          </a:p>
          <a:p>
            <a:r>
              <a:rPr lang="en-US" sz="4800" b="1" dirty="0">
                <a:solidFill>
                  <a:schemeClr val="bg1"/>
                </a:solidFill>
                <a:latin typeface="Times New Roman" pitchFamily="18" charset="0"/>
                <a:cs typeface="Times New Roman" pitchFamily="18" charset="0"/>
              </a:rPr>
              <a:t>Travel Insurance</a:t>
            </a:r>
          </a:p>
        </p:txBody>
      </p:sp>
    </p:spTree>
  </p:cSld>
  <p:clrMapOvr>
    <a:masterClrMapping/>
  </p:clrMapOvr>
  <p:transition advClick="0" advTm="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52CAA5A-7B28-4626-8AB7-1AC289FF539B}" type="datetime1">
              <a:rPr lang="en-US"/>
              <a:pPr/>
              <a:t>4/10/2013</a:t>
            </a:fld>
            <a:endParaRPr lang="en-US"/>
          </a:p>
        </p:txBody>
      </p:sp>
      <p:sp>
        <p:nvSpPr>
          <p:cNvPr id="18434" name="Rectangle 2"/>
          <p:cNvSpPr>
            <a:spLocks noGrp="1" noChangeArrowheads="1"/>
          </p:cNvSpPr>
          <p:nvPr>
            <p:ph type="title"/>
          </p:nvPr>
        </p:nvSpPr>
        <p:spPr>
          <a:xfrm>
            <a:off x="3048000" y="304800"/>
            <a:ext cx="5181600" cy="990600"/>
          </a:xfrm>
        </p:spPr>
        <p:txBody>
          <a:bodyPr>
            <a:normAutofit fontScale="90000"/>
          </a:bodyPr>
          <a:lstStyle/>
          <a:p>
            <a:r>
              <a:rPr lang="en-US" dirty="0">
                <a:solidFill>
                  <a:schemeClr val="bg1"/>
                </a:solidFill>
                <a:latin typeface="Times New Roman" pitchFamily="18" charset="0"/>
                <a:cs typeface="Times New Roman" pitchFamily="18" charset="0"/>
              </a:rPr>
              <a:t>PROCRASTINATION</a:t>
            </a:r>
          </a:p>
        </p:txBody>
      </p:sp>
      <p:sp>
        <p:nvSpPr>
          <p:cNvPr id="18435" name="Rectangle 3"/>
          <p:cNvSpPr>
            <a:spLocks noGrp="1" noChangeArrowheads="1"/>
          </p:cNvSpPr>
          <p:nvPr>
            <p:ph type="body" idx="1"/>
          </p:nvPr>
        </p:nvSpPr>
        <p:spPr>
          <a:xfrm>
            <a:off x="457200" y="1828800"/>
            <a:ext cx="8229600" cy="4297363"/>
          </a:xfrm>
        </p:spPr>
        <p:txBody>
          <a:bodyPr/>
          <a:lstStyle/>
          <a:p>
            <a:endParaRPr lang="en-US" sz="4400" dirty="0">
              <a:solidFill>
                <a:schemeClr val="bg1"/>
              </a:solidFill>
              <a:latin typeface="Times New Roman" pitchFamily="18" charset="0"/>
              <a:cs typeface="Times New Roman" pitchFamily="18" charset="0"/>
            </a:endParaRPr>
          </a:p>
          <a:p>
            <a:r>
              <a:rPr lang="en-US" sz="4400" dirty="0">
                <a:solidFill>
                  <a:schemeClr val="bg1"/>
                </a:solidFill>
                <a:latin typeface="Times New Roman" pitchFamily="18" charset="0"/>
                <a:cs typeface="Times New Roman" pitchFamily="18" charset="0"/>
              </a:rPr>
              <a:t>#1 Reason why individuals are not able to become financially independent and </a:t>
            </a:r>
            <a:r>
              <a:rPr lang="en-US" sz="4400" dirty="0" smtClean="0">
                <a:solidFill>
                  <a:schemeClr val="bg1"/>
                </a:solidFill>
                <a:latin typeface="Times New Roman" pitchFamily="18" charset="0"/>
                <a:cs typeface="Times New Roman" pitchFamily="18" charset="0"/>
              </a:rPr>
              <a:t>make work optional.</a:t>
            </a:r>
            <a:endParaRPr lang="en-US" sz="4400" dirty="0">
              <a:solidFill>
                <a:schemeClr val="bg1"/>
              </a:solidFill>
              <a:latin typeface="Times New Roman" pitchFamily="18" charset="0"/>
              <a:cs typeface="Times New Roman" pitchFamily="18" charset="0"/>
            </a:endParaRPr>
          </a:p>
          <a:p>
            <a:endParaRPr lang="en-US" dirty="0"/>
          </a:p>
          <a:p>
            <a:endParaRPr lang="en-US" sz="2400" dirty="0"/>
          </a:p>
          <a:p>
            <a:endParaRPr lang="en-US" sz="2400" dirty="0"/>
          </a:p>
          <a:p>
            <a:endParaRPr lang="en-US" sz="2400" dirty="0"/>
          </a:p>
          <a:p>
            <a:endParaRPr lang="en-US" sz="2400" dirty="0"/>
          </a:p>
        </p:txBody>
      </p:sp>
    </p:spTree>
  </p:cSld>
  <p:clrMapOvr>
    <a:masterClrMapping/>
  </p:clrMapOvr>
  <p:transition advClick="0" advTm="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latin typeface="Times New Roman" pitchFamily="18" charset="0"/>
                <a:cs typeface="Times New Roman" pitchFamily="18" charset="0"/>
              </a:rPr>
              <a:t>       THANK YOU!!!</a:t>
            </a:r>
            <a:endParaRPr lang="en-US" dirty="0">
              <a:solidFill>
                <a:schemeClr val="bg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solidFill>
                  <a:schemeClr val="bg1"/>
                </a:solidFill>
                <a:latin typeface="Times New Roman" pitchFamily="18" charset="0"/>
                <a:cs typeface="Times New Roman" pitchFamily="18" charset="0"/>
              </a:rPr>
              <a:t>Next Steps</a:t>
            </a:r>
          </a:p>
          <a:p>
            <a:r>
              <a:rPr lang="en-US" dirty="0" smtClean="0">
                <a:solidFill>
                  <a:schemeClr val="bg1"/>
                </a:solidFill>
                <a:latin typeface="Times New Roman" pitchFamily="18" charset="0"/>
                <a:cs typeface="Times New Roman" pitchFamily="18" charset="0"/>
              </a:rPr>
              <a:t>Come In For A Complimentary Consultations</a:t>
            </a:r>
          </a:p>
          <a:p>
            <a:r>
              <a:rPr lang="en-US" dirty="0" smtClean="0">
                <a:solidFill>
                  <a:schemeClr val="bg1"/>
                </a:solidFill>
                <a:latin typeface="Times New Roman" pitchFamily="18" charset="0"/>
                <a:cs typeface="Times New Roman" pitchFamily="18" charset="0"/>
              </a:rPr>
              <a:t>Come Experience The oXYGen Financial difference and breathe easier®</a:t>
            </a:r>
          </a:p>
        </p:txBody>
      </p:sp>
      <p:sp>
        <p:nvSpPr>
          <p:cNvPr id="4" name="Date Placeholder 3"/>
          <p:cNvSpPr>
            <a:spLocks noGrp="1"/>
          </p:cNvSpPr>
          <p:nvPr>
            <p:ph type="dt" sz="half" idx="10"/>
          </p:nvPr>
        </p:nvSpPr>
        <p:spPr/>
        <p:txBody>
          <a:bodyPr/>
          <a:lstStyle/>
          <a:p>
            <a:r>
              <a:rPr lang="en-US" dirty="0" smtClean="0"/>
              <a:t>1/12009</a:t>
            </a:r>
            <a:endParaRPr lang="en-US" dirty="0"/>
          </a:p>
        </p:txBody>
      </p:sp>
    </p:spTree>
  </p:cSld>
  <p:clrMapOvr>
    <a:masterClrMapping/>
  </p:clrMapOvr>
  <p:transition advClick="0" advTm="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fld id="{E90ADC12-0531-4BC3-AC56-30DDD4E4D16D}" type="datetime1">
              <a:rPr lang="en-US"/>
              <a:pPr/>
              <a:t>4/10/2013</a:t>
            </a:fld>
            <a:endParaRPr lang="en-US"/>
          </a:p>
        </p:txBody>
      </p:sp>
      <p:sp>
        <p:nvSpPr>
          <p:cNvPr id="22531" name="Text Box 3"/>
          <p:cNvSpPr txBox="1">
            <a:spLocks noChangeArrowheads="1"/>
          </p:cNvSpPr>
          <p:nvPr/>
        </p:nvSpPr>
        <p:spPr bwMode="auto">
          <a:xfrm>
            <a:off x="2514600" y="457200"/>
            <a:ext cx="5867400" cy="1107996"/>
          </a:xfrm>
          <a:prstGeom prst="rect">
            <a:avLst/>
          </a:prstGeom>
          <a:noFill/>
          <a:ln w="12700" cap="sq">
            <a:noFill/>
            <a:miter lim="800000"/>
            <a:headEnd type="none" w="sm" len="sm"/>
            <a:tailEnd type="none" w="sm" len="sm"/>
          </a:ln>
          <a:effectLst/>
        </p:spPr>
        <p:txBody>
          <a:bodyPr wrap="square">
            <a:spAutoFit/>
          </a:bodyPr>
          <a:lstStyle/>
          <a:p>
            <a:r>
              <a:rPr kumimoji="0" lang="en-US" dirty="0">
                <a:latin typeface="Times New Roman" charset="0"/>
              </a:rPr>
              <a:t>            </a:t>
            </a:r>
          </a:p>
          <a:p>
            <a:r>
              <a:rPr kumimoji="0" lang="en-US" sz="3600" dirty="0">
                <a:latin typeface="Times New Roman" charset="0"/>
              </a:rPr>
              <a:t>      </a:t>
            </a:r>
            <a:r>
              <a:rPr kumimoji="0" lang="en-US" sz="4800" dirty="0">
                <a:solidFill>
                  <a:schemeClr val="bg1"/>
                </a:solidFill>
                <a:latin typeface="Times New Roman" charset="0"/>
              </a:rPr>
              <a:t>The Numbers Game</a:t>
            </a:r>
          </a:p>
        </p:txBody>
      </p:sp>
      <p:sp>
        <p:nvSpPr>
          <p:cNvPr id="22533" name="Text Box 5"/>
          <p:cNvSpPr txBox="1">
            <a:spLocks noChangeArrowheads="1"/>
          </p:cNvSpPr>
          <p:nvPr/>
        </p:nvSpPr>
        <p:spPr bwMode="auto">
          <a:xfrm>
            <a:off x="457200" y="1905000"/>
            <a:ext cx="12187238" cy="3077766"/>
          </a:xfrm>
          <a:prstGeom prst="rect">
            <a:avLst/>
          </a:prstGeom>
          <a:noFill/>
          <a:ln w="12700" cap="sq">
            <a:noFill/>
            <a:miter lim="800000"/>
            <a:headEnd type="none" w="sm" len="sm"/>
            <a:tailEnd type="none" w="sm" len="sm"/>
          </a:ln>
          <a:effectLst/>
        </p:spPr>
        <p:txBody>
          <a:bodyPr wrap="square">
            <a:spAutoFit/>
          </a:bodyPr>
          <a:lstStyle/>
          <a:p>
            <a:pPr>
              <a:buClr>
                <a:schemeClr val="tx1"/>
              </a:buClr>
              <a:buFont typeface="Monotype Sorts" pitchFamily="2" charset="2"/>
              <a:buChar char="n"/>
            </a:pPr>
            <a:endParaRPr kumimoji="0" lang="en-US" dirty="0">
              <a:latin typeface="Times New Roman" charset="0"/>
            </a:endParaRPr>
          </a:p>
          <a:p>
            <a:pPr>
              <a:buClr>
                <a:schemeClr val="tx1"/>
              </a:buClr>
              <a:buFont typeface="Monotype Sorts" pitchFamily="2" charset="2"/>
              <a:buChar char="n"/>
            </a:pPr>
            <a:r>
              <a:rPr kumimoji="0" lang="en-US" sz="4400" dirty="0" smtClean="0">
                <a:solidFill>
                  <a:schemeClr val="bg1"/>
                </a:solidFill>
                <a:latin typeface="Times New Roman" pitchFamily="18" charset="0"/>
                <a:cs typeface="Times New Roman" pitchFamily="18" charset="0"/>
              </a:rPr>
              <a:t> Circle Number In Order </a:t>
            </a:r>
          </a:p>
          <a:p>
            <a:pPr>
              <a:buClr>
                <a:schemeClr val="tx1"/>
              </a:buClr>
              <a:buFont typeface="Monotype Sorts" pitchFamily="2" charset="2"/>
              <a:buChar char="n"/>
            </a:pPr>
            <a:r>
              <a:rPr kumimoji="0" lang="en-US" sz="4400" dirty="0" smtClean="0">
                <a:solidFill>
                  <a:schemeClr val="bg1"/>
                </a:solidFill>
                <a:latin typeface="Times New Roman" pitchFamily="18" charset="0"/>
                <a:cs typeface="Times New Roman" pitchFamily="18" charset="0"/>
              </a:rPr>
              <a:t> 30 </a:t>
            </a:r>
            <a:r>
              <a:rPr kumimoji="0" lang="en-US" sz="4400" dirty="0">
                <a:solidFill>
                  <a:schemeClr val="bg1"/>
                </a:solidFill>
                <a:latin typeface="Times New Roman" pitchFamily="18" charset="0"/>
                <a:cs typeface="Times New Roman" pitchFamily="18" charset="0"/>
              </a:rPr>
              <a:t>Seconds</a:t>
            </a:r>
          </a:p>
          <a:p>
            <a:pPr>
              <a:buClr>
                <a:schemeClr val="tx1"/>
              </a:buClr>
              <a:buFont typeface="Monotype Sorts" pitchFamily="2" charset="2"/>
              <a:buChar char="n"/>
            </a:pPr>
            <a:r>
              <a:rPr kumimoji="0" lang="en-US" sz="4400" dirty="0">
                <a:solidFill>
                  <a:schemeClr val="bg1"/>
                </a:solidFill>
                <a:latin typeface="Times New Roman" pitchFamily="18" charset="0"/>
                <a:cs typeface="Times New Roman" pitchFamily="18" charset="0"/>
              </a:rPr>
              <a:t> </a:t>
            </a:r>
            <a:r>
              <a:rPr kumimoji="0" lang="en-US" sz="4400" dirty="0" smtClean="0">
                <a:solidFill>
                  <a:schemeClr val="bg1"/>
                </a:solidFill>
                <a:latin typeface="Times New Roman" pitchFamily="18" charset="0"/>
                <a:cs typeface="Times New Roman" pitchFamily="18" charset="0"/>
              </a:rPr>
              <a:t>Check Your Results</a:t>
            </a:r>
            <a:endParaRPr kumimoji="0" lang="en-US" sz="4400" dirty="0">
              <a:solidFill>
                <a:schemeClr val="bg1"/>
              </a:solidFill>
              <a:latin typeface="Times New Roman" pitchFamily="18" charset="0"/>
              <a:cs typeface="Times New Roman" pitchFamily="18" charset="0"/>
            </a:endParaRPr>
          </a:p>
          <a:p>
            <a:pPr>
              <a:buClr>
                <a:schemeClr val="tx1"/>
              </a:buClr>
              <a:buFont typeface="Monotype Sorts" pitchFamily="2" charset="2"/>
              <a:buChar char="n"/>
            </a:pPr>
            <a:r>
              <a:rPr kumimoji="0" lang="en-US" sz="4400" dirty="0">
                <a:solidFill>
                  <a:schemeClr val="bg1"/>
                </a:solidFill>
                <a:latin typeface="Times New Roman" pitchFamily="18" charset="0"/>
                <a:cs typeface="Times New Roman" pitchFamily="18" charset="0"/>
              </a:rPr>
              <a:t> </a:t>
            </a:r>
            <a:r>
              <a:rPr kumimoji="0" lang="en-US" sz="4400" dirty="0" smtClean="0">
                <a:solidFill>
                  <a:schemeClr val="bg1"/>
                </a:solidFill>
                <a:latin typeface="Times New Roman" pitchFamily="18" charset="0"/>
                <a:cs typeface="Times New Roman" pitchFamily="18" charset="0"/>
              </a:rPr>
              <a:t>Do It Again</a:t>
            </a:r>
            <a:r>
              <a:rPr kumimoji="0" lang="en-US" sz="4400" dirty="0">
                <a:solidFill>
                  <a:schemeClr val="bg1"/>
                </a:solidFill>
                <a:latin typeface="Times New Roman" pitchFamily="18" charset="0"/>
                <a:cs typeface="Times New Roman" pitchFamily="18" charset="0"/>
              </a:rPr>
              <a:t>!  </a:t>
            </a:r>
          </a:p>
        </p:txBody>
      </p:sp>
    </p:spTree>
  </p:cSld>
  <p:clrMapOvr>
    <a:masterClrMapping/>
  </p:clrMapOvr>
  <p:transition advClick="0" advTm="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3"/>
          <p:cNvSpPr txBox="1">
            <a:spLocks noChangeArrowheads="1"/>
          </p:cNvSpPr>
          <p:nvPr/>
        </p:nvSpPr>
        <p:spPr bwMode="auto">
          <a:xfrm>
            <a:off x="0" y="0"/>
            <a:ext cx="4419600" cy="457200"/>
          </a:xfrm>
          <a:prstGeom prst="rect">
            <a:avLst/>
          </a:prstGeom>
          <a:noFill/>
          <a:ln w="12700" cap="sq">
            <a:noFill/>
            <a:miter lim="800000"/>
            <a:headEnd type="none" w="sm" len="sm"/>
            <a:tailEnd type="none" w="sm" len="sm"/>
          </a:ln>
          <a:effectLst/>
        </p:spPr>
        <p:txBody>
          <a:bodyPr>
            <a:spAutoFit/>
          </a:bodyPr>
          <a:lstStyle/>
          <a:p>
            <a:pPr>
              <a:spcBef>
                <a:spcPct val="50000"/>
              </a:spcBef>
            </a:pPr>
            <a:r>
              <a:rPr kumimoji="0" lang="en-US">
                <a:latin typeface="Times New Roman" charset="0"/>
              </a:rPr>
              <a:t>                           </a:t>
            </a:r>
          </a:p>
        </p:txBody>
      </p:sp>
      <p:sp>
        <p:nvSpPr>
          <p:cNvPr id="23556" name="Rectangle 4"/>
          <p:cNvSpPr>
            <a:spLocks noChangeArrowheads="1"/>
          </p:cNvSpPr>
          <p:nvPr/>
        </p:nvSpPr>
        <p:spPr bwMode="auto">
          <a:xfrm>
            <a:off x="5029200" y="158750"/>
            <a:ext cx="234950" cy="336550"/>
          </a:xfrm>
          <a:prstGeom prst="rect">
            <a:avLst/>
          </a:prstGeom>
          <a:noFill/>
          <a:ln w="12700" cap="sq">
            <a:noFill/>
            <a:miter lim="800000"/>
            <a:headEnd type="none" w="sm" len="sm"/>
            <a:tailEnd type="none" w="sm" len="sm"/>
          </a:ln>
          <a:effectLst/>
        </p:spPr>
        <p:txBody>
          <a:bodyPr wrap="none">
            <a:spAutoFit/>
          </a:bodyPr>
          <a:lstStyle/>
          <a:p>
            <a:pPr>
              <a:spcBef>
                <a:spcPct val="50000"/>
              </a:spcBef>
            </a:pPr>
            <a:r>
              <a:rPr kumimoji="0" lang="en-US" sz="1600">
                <a:latin typeface="Times New Roman" charset="0"/>
              </a:rPr>
              <a:t> </a:t>
            </a:r>
          </a:p>
        </p:txBody>
      </p:sp>
      <p:sp>
        <p:nvSpPr>
          <p:cNvPr id="23558" name="Rectangle 6"/>
          <p:cNvSpPr>
            <a:spLocks noChangeArrowheads="1"/>
          </p:cNvSpPr>
          <p:nvPr/>
        </p:nvSpPr>
        <p:spPr bwMode="auto">
          <a:xfrm>
            <a:off x="457200" y="3429000"/>
            <a:ext cx="4806950" cy="3636963"/>
          </a:xfrm>
          <a:prstGeom prst="rect">
            <a:avLst/>
          </a:prstGeom>
          <a:noFill/>
          <a:ln w="12700" cap="sq">
            <a:noFill/>
            <a:miter lim="800000"/>
            <a:headEnd type="none" w="sm" len="sm"/>
            <a:tailEnd type="none" w="sm" len="sm"/>
          </a:ln>
          <a:effectLst/>
        </p:spPr>
        <p:txBody>
          <a:bodyPr wrap="none">
            <a:spAutoFit/>
          </a:bodyPr>
          <a:lstStyle/>
          <a:p>
            <a:pPr>
              <a:spcBef>
                <a:spcPct val="50000"/>
              </a:spcBef>
            </a:pPr>
            <a:r>
              <a:rPr kumimoji="0" lang="en-US" sz="1600" dirty="0">
                <a:solidFill>
                  <a:schemeClr val="bg1"/>
                </a:solidFill>
                <a:latin typeface="Times New Roman" charset="0"/>
              </a:rPr>
              <a:t>4                               8              </a:t>
            </a:r>
          </a:p>
          <a:p>
            <a:pPr>
              <a:spcBef>
                <a:spcPct val="50000"/>
              </a:spcBef>
            </a:pPr>
            <a:r>
              <a:rPr kumimoji="0" lang="en-US" sz="1600" dirty="0">
                <a:solidFill>
                  <a:schemeClr val="bg1"/>
                </a:solidFill>
                <a:latin typeface="Times New Roman" charset="0"/>
              </a:rPr>
              <a:t>     100                               84                 16</a:t>
            </a:r>
          </a:p>
          <a:p>
            <a:pPr>
              <a:spcBef>
                <a:spcPct val="50000"/>
              </a:spcBef>
            </a:pPr>
            <a:r>
              <a:rPr kumimoji="0" lang="en-US" sz="1600" dirty="0">
                <a:solidFill>
                  <a:schemeClr val="bg1"/>
                </a:solidFill>
                <a:latin typeface="Times New Roman" charset="0"/>
              </a:rPr>
              <a:t>               24                  12</a:t>
            </a:r>
          </a:p>
          <a:p>
            <a:pPr>
              <a:spcBef>
                <a:spcPct val="50000"/>
              </a:spcBef>
            </a:pPr>
            <a:r>
              <a:rPr kumimoji="0" lang="en-US" sz="1600" dirty="0">
                <a:solidFill>
                  <a:schemeClr val="bg1"/>
                </a:solidFill>
                <a:latin typeface="Times New Roman" charset="0"/>
              </a:rPr>
              <a:t>28</a:t>
            </a:r>
          </a:p>
          <a:p>
            <a:pPr>
              <a:spcBef>
                <a:spcPct val="50000"/>
              </a:spcBef>
            </a:pPr>
            <a:r>
              <a:rPr kumimoji="0" lang="en-US" sz="1600" dirty="0">
                <a:solidFill>
                  <a:schemeClr val="bg1"/>
                </a:solidFill>
                <a:latin typeface="Times New Roman" charset="0"/>
              </a:rPr>
              <a:t>          56                                20                 36</a:t>
            </a:r>
          </a:p>
          <a:p>
            <a:pPr>
              <a:spcBef>
                <a:spcPct val="50000"/>
              </a:spcBef>
            </a:pPr>
            <a:r>
              <a:rPr kumimoji="0" lang="en-US" sz="1600" dirty="0">
                <a:solidFill>
                  <a:schemeClr val="bg1"/>
                </a:solidFill>
                <a:latin typeface="Times New Roman" charset="0"/>
              </a:rPr>
              <a:t>     68           52            48        40              32               </a:t>
            </a:r>
          </a:p>
          <a:p>
            <a:pPr>
              <a:spcBef>
                <a:spcPct val="50000"/>
              </a:spcBef>
            </a:pPr>
            <a:r>
              <a:rPr kumimoji="0" lang="en-US" sz="1600" dirty="0">
                <a:solidFill>
                  <a:schemeClr val="bg1"/>
                </a:solidFill>
                <a:latin typeface="Times New Roman" charset="0"/>
              </a:rPr>
              <a:t>92         72         64           60</a:t>
            </a:r>
          </a:p>
          <a:p>
            <a:pPr>
              <a:spcBef>
                <a:spcPct val="50000"/>
              </a:spcBef>
            </a:pPr>
            <a:r>
              <a:rPr kumimoji="0" lang="en-US" sz="1600" dirty="0">
                <a:solidFill>
                  <a:schemeClr val="bg1"/>
                </a:solidFill>
                <a:latin typeface="Times New Roman" charset="0"/>
              </a:rPr>
              <a:t>        96                 88                          44               </a:t>
            </a:r>
          </a:p>
          <a:p>
            <a:pPr>
              <a:spcBef>
                <a:spcPct val="50000"/>
              </a:spcBef>
            </a:pPr>
            <a:r>
              <a:rPr kumimoji="0" lang="en-US" sz="1600" dirty="0">
                <a:solidFill>
                  <a:schemeClr val="bg1"/>
                </a:solidFill>
                <a:latin typeface="Times New Roman" charset="0"/>
              </a:rPr>
              <a:t>                                           80                         76               </a:t>
            </a:r>
          </a:p>
          <a:p>
            <a:pPr>
              <a:spcBef>
                <a:spcPct val="50000"/>
              </a:spcBef>
            </a:pPr>
            <a:r>
              <a:rPr kumimoji="0" lang="en-US" sz="1600" dirty="0">
                <a:solidFill>
                  <a:schemeClr val="bg1"/>
                </a:solidFill>
                <a:latin typeface="Times New Roman" charset="0"/>
              </a:rPr>
              <a:t>                 </a:t>
            </a:r>
          </a:p>
        </p:txBody>
      </p:sp>
      <p:sp>
        <p:nvSpPr>
          <p:cNvPr id="23559" name="Rectangle 7"/>
          <p:cNvSpPr>
            <a:spLocks noChangeArrowheads="1"/>
          </p:cNvSpPr>
          <p:nvPr/>
        </p:nvSpPr>
        <p:spPr bwMode="auto">
          <a:xfrm>
            <a:off x="381000" y="158750"/>
            <a:ext cx="4572000" cy="3270250"/>
          </a:xfrm>
          <a:prstGeom prst="rect">
            <a:avLst/>
          </a:prstGeom>
          <a:noFill/>
          <a:ln w="12700" cap="sq">
            <a:noFill/>
            <a:miter lim="800000"/>
            <a:headEnd type="none" w="sm" len="sm"/>
            <a:tailEnd type="none" w="sm" len="sm"/>
          </a:ln>
          <a:effectLst/>
        </p:spPr>
        <p:txBody>
          <a:bodyPr>
            <a:spAutoFit/>
          </a:bodyPr>
          <a:lstStyle/>
          <a:p>
            <a:pPr>
              <a:spcBef>
                <a:spcPct val="50000"/>
              </a:spcBef>
            </a:pPr>
            <a:r>
              <a:rPr kumimoji="0" lang="en-US" sz="1600" dirty="0">
                <a:solidFill>
                  <a:schemeClr val="bg1"/>
                </a:solidFill>
                <a:latin typeface="Times New Roman" charset="0"/>
              </a:rPr>
              <a:t>1                               5              </a:t>
            </a:r>
          </a:p>
          <a:p>
            <a:pPr>
              <a:spcBef>
                <a:spcPct val="50000"/>
              </a:spcBef>
            </a:pPr>
            <a:r>
              <a:rPr kumimoji="0" lang="en-US" sz="1600" dirty="0">
                <a:solidFill>
                  <a:schemeClr val="bg1"/>
                </a:solidFill>
                <a:latin typeface="Times New Roman" charset="0"/>
              </a:rPr>
              <a:t>     97                              81                 13</a:t>
            </a:r>
          </a:p>
          <a:p>
            <a:pPr>
              <a:spcBef>
                <a:spcPct val="50000"/>
              </a:spcBef>
            </a:pPr>
            <a:r>
              <a:rPr kumimoji="0" lang="en-US" sz="1600" dirty="0">
                <a:solidFill>
                  <a:schemeClr val="bg1"/>
                </a:solidFill>
                <a:latin typeface="Times New Roman" charset="0"/>
              </a:rPr>
              <a:t>               21                  9</a:t>
            </a:r>
          </a:p>
          <a:p>
            <a:pPr>
              <a:spcBef>
                <a:spcPct val="50000"/>
              </a:spcBef>
            </a:pPr>
            <a:r>
              <a:rPr kumimoji="0" lang="en-US" sz="1600" dirty="0">
                <a:solidFill>
                  <a:schemeClr val="bg1"/>
                </a:solidFill>
                <a:latin typeface="Times New Roman" charset="0"/>
              </a:rPr>
              <a:t>25</a:t>
            </a:r>
          </a:p>
          <a:p>
            <a:pPr>
              <a:spcBef>
                <a:spcPct val="50000"/>
              </a:spcBef>
            </a:pPr>
            <a:r>
              <a:rPr kumimoji="0" lang="en-US" sz="1600" dirty="0">
                <a:solidFill>
                  <a:schemeClr val="bg1"/>
                </a:solidFill>
                <a:latin typeface="Times New Roman" charset="0"/>
              </a:rPr>
              <a:t>          53                                17                33</a:t>
            </a:r>
          </a:p>
          <a:p>
            <a:pPr>
              <a:spcBef>
                <a:spcPct val="50000"/>
              </a:spcBef>
            </a:pPr>
            <a:r>
              <a:rPr kumimoji="0" lang="en-US" sz="1600" dirty="0">
                <a:solidFill>
                  <a:schemeClr val="bg1"/>
                </a:solidFill>
                <a:latin typeface="Times New Roman" charset="0"/>
              </a:rPr>
              <a:t>     65           49            45        37             29               </a:t>
            </a:r>
          </a:p>
          <a:p>
            <a:pPr>
              <a:spcBef>
                <a:spcPct val="50000"/>
              </a:spcBef>
            </a:pPr>
            <a:r>
              <a:rPr kumimoji="0" lang="en-US" sz="1600" dirty="0">
                <a:solidFill>
                  <a:schemeClr val="bg1"/>
                </a:solidFill>
                <a:latin typeface="Times New Roman" charset="0"/>
              </a:rPr>
              <a:t>89         69         61           57</a:t>
            </a:r>
          </a:p>
          <a:p>
            <a:pPr>
              <a:spcBef>
                <a:spcPct val="50000"/>
              </a:spcBef>
            </a:pPr>
            <a:r>
              <a:rPr kumimoji="0" lang="en-US" sz="1600" dirty="0">
                <a:solidFill>
                  <a:schemeClr val="bg1"/>
                </a:solidFill>
                <a:latin typeface="Times New Roman" charset="0"/>
              </a:rPr>
              <a:t>        93                 85                          41               </a:t>
            </a:r>
          </a:p>
          <a:p>
            <a:pPr>
              <a:spcBef>
                <a:spcPct val="50000"/>
              </a:spcBef>
            </a:pPr>
            <a:r>
              <a:rPr kumimoji="0" lang="en-US" sz="1600" dirty="0">
                <a:solidFill>
                  <a:schemeClr val="bg1"/>
                </a:solidFill>
                <a:latin typeface="Times New Roman" charset="0"/>
              </a:rPr>
              <a:t>                                          77                         73</a:t>
            </a:r>
          </a:p>
        </p:txBody>
      </p:sp>
      <p:sp>
        <p:nvSpPr>
          <p:cNvPr id="23560" name="Rectangle 8"/>
          <p:cNvSpPr>
            <a:spLocks noChangeArrowheads="1"/>
          </p:cNvSpPr>
          <p:nvPr/>
        </p:nvSpPr>
        <p:spPr bwMode="auto">
          <a:xfrm>
            <a:off x="4641850" y="158750"/>
            <a:ext cx="4502150" cy="3270250"/>
          </a:xfrm>
          <a:prstGeom prst="rect">
            <a:avLst/>
          </a:prstGeom>
          <a:noFill/>
          <a:ln w="12700" cap="sq">
            <a:noFill/>
            <a:miter lim="800000"/>
            <a:headEnd type="none" w="sm" len="sm"/>
            <a:tailEnd type="none" w="sm" len="sm"/>
          </a:ln>
          <a:effectLst/>
        </p:spPr>
        <p:txBody>
          <a:bodyPr wrap="none">
            <a:spAutoFit/>
          </a:bodyPr>
          <a:lstStyle/>
          <a:p>
            <a:pPr>
              <a:spcBef>
                <a:spcPct val="50000"/>
              </a:spcBef>
            </a:pPr>
            <a:r>
              <a:rPr kumimoji="0" lang="en-US" sz="1600" dirty="0">
                <a:solidFill>
                  <a:schemeClr val="bg1"/>
                </a:solidFill>
                <a:latin typeface="Times New Roman" charset="0"/>
              </a:rPr>
              <a:t>2                              6              </a:t>
            </a:r>
          </a:p>
          <a:p>
            <a:pPr>
              <a:spcBef>
                <a:spcPct val="50000"/>
              </a:spcBef>
            </a:pPr>
            <a:r>
              <a:rPr kumimoji="0" lang="en-US" sz="1600" dirty="0">
                <a:solidFill>
                  <a:schemeClr val="bg1"/>
                </a:solidFill>
                <a:latin typeface="Times New Roman" charset="0"/>
              </a:rPr>
              <a:t>     98                             82                14</a:t>
            </a:r>
          </a:p>
          <a:p>
            <a:pPr>
              <a:spcBef>
                <a:spcPct val="50000"/>
              </a:spcBef>
            </a:pPr>
            <a:r>
              <a:rPr kumimoji="0" lang="en-US" sz="1600" dirty="0">
                <a:solidFill>
                  <a:schemeClr val="bg1"/>
                </a:solidFill>
                <a:latin typeface="Times New Roman" charset="0"/>
              </a:rPr>
              <a:t>               22                  10</a:t>
            </a:r>
          </a:p>
          <a:p>
            <a:pPr>
              <a:spcBef>
                <a:spcPct val="50000"/>
              </a:spcBef>
            </a:pPr>
            <a:r>
              <a:rPr kumimoji="0" lang="en-US" sz="1600" dirty="0">
                <a:solidFill>
                  <a:schemeClr val="bg1"/>
                </a:solidFill>
                <a:latin typeface="Times New Roman" charset="0"/>
              </a:rPr>
              <a:t>26</a:t>
            </a:r>
          </a:p>
          <a:p>
            <a:pPr>
              <a:spcBef>
                <a:spcPct val="50000"/>
              </a:spcBef>
            </a:pPr>
            <a:r>
              <a:rPr kumimoji="0" lang="en-US" sz="1600" dirty="0">
                <a:solidFill>
                  <a:schemeClr val="bg1"/>
                </a:solidFill>
                <a:latin typeface="Times New Roman" charset="0"/>
              </a:rPr>
              <a:t>          54                               18                 34</a:t>
            </a:r>
          </a:p>
          <a:p>
            <a:pPr>
              <a:spcBef>
                <a:spcPct val="50000"/>
              </a:spcBef>
            </a:pPr>
            <a:r>
              <a:rPr kumimoji="0" lang="en-US" sz="1600" dirty="0">
                <a:solidFill>
                  <a:schemeClr val="bg1"/>
                </a:solidFill>
                <a:latin typeface="Times New Roman" charset="0"/>
              </a:rPr>
              <a:t>     66           50            46        38              30               </a:t>
            </a:r>
          </a:p>
          <a:p>
            <a:pPr>
              <a:spcBef>
                <a:spcPct val="50000"/>
              </a:spcBef>
            </a:pPr>
            <a:r>
              <a:rPr kumimoji="0" lang="en-US" sz="1600" dirty="0">
                <a:solidFill>
                  <a:schemeClr val="bg1"/>
                </a:solidFill>
                <a:latin typeface="Times New Roman" charset="0"/>
              </a:rPr>
              <a:t>90         70         62           58</a:t>
            </a:r>
          </a:p>
          <a:p>
            <a:pPr>
              <a:spcBef>
                <a:spcPct val="50000"/>
              </a:spcBef>
            </a:pPr>
            <a:r>
              <a:rPr kumimoji="0" lang="en-US" sz="1600" dirty="0">
                <a:solidFill>
                  <a:schemeClr val="bg1"/>
                </a:solidFill>
                <a:latin typeface="Times New Roman" charset="0"/>
              </a:rPr>
              <a:t>        94                 86                          42               </a:t>
            </a:r>
          </a:p>
          <a:p>
            <a:pPr>
              <a:spcBef>
                <a:spcPct val="50000"/>
              </a:spcBef>
            </a:pPr>
            <a:r>
              <a:rPr kumimoji="0" lang="en-US" sz="1600" dirty="0">
                <a:solidFill>
                  <a:schemeClr val="bg1"/>
                </a:solidFill>
                <a:latin typeface="Times New Roman" charset="0"/>
              </a:rPr>
              <a:t>                                           78                         74</a:t>
            </a:r>
          </a:p>
        </p:txBody>
      </p:sp>
      <p:sp>
        <p:nvSpPr>
          <p:cNvPr id="23561" name="Rectangle 9"/>
          <p:cNvSpPr>
            <a:spLocks noChangeArrowheads="1"/>
          </p:cNvSpPr>
          <p:nvPr/>
        </p:nvSpPr>
        <p:spPr bwMode="auto">
          <a:xfrm>
            <a:off x="4641850" y="3429000"/>
            <a:ext cx="4349750" cy="3270250"/>
          </a:xfrm>
          <a:prstGeom prst="rect">
            <a:avLst/>
          </a:prstGeom>
          <a:noFill/>
          <a:ln w="12700" cap="sq">
            <a:noFill/>
            <a:miter lim="800000"/>
            <a:headEnd type="none" w="sm" len="sm"/>
            <a:tailEnd type="none" w="sm" len="sm"/>
          </a:ln>
          <a:effectLst/>
        </p:spPr>
        <p:txBody>
          <a:bodyPr wrap="none">
            <a:spAutoFit/>
          </a:bodyPr>
          <a:lstStyle/>
          <a:p>
            <a:pPr>
              <a:spcBef>
                <a:spcPct val="50000"/>
              </a:spcBef>
            </a:pPr>
            <a:r>
              <a:rPr kumimoji="0" lang="en-US" sz="1600" dirty="0">
                <a:solidFill>
                  <a:schemeClr val="bg1"/>
                </a:solidFill>
                <a:latin typeface="Times New Roman" charset="0"/>
              </a:rPr>
              <a:t>3                              7              </a:t>
            </a:r>
          </a:p>
          <a:p>
            <a:pPr>
              <a:spcBef>
                <a:spcPct val="50000"/>
              </a:spcBef>
            </a:pPr>
            <a:r>
              <a:rPr kumimoji="0" lang="en-US" sz="1600" dirty="0">
                <a:solidFill>
                  <a:schemeClr val="bg1"/>
                </a:solidFill>
                <a:latin typeface="Times New Roman" charset="0"/>
              </a:rPr>
              <a:t>     99                              83                 15</a:t>
            </a:r>
          </a:p>
          <a:p>
            <a:pPr>
              <a:spcBef>
                <a:spcPct val="50000"/>
              </a:spcBef>
            </a:pPr>
            <a:r>
              <a:rPr kumimoji="0" lang="en-US" sz="1600" dirty="0">
                <a:solidFill>
                  <a:schemeClr val="bg1"/>
                </a:solidFill>
                <a:latin typeface="Times New Roman" charset="0"/>
              </a:rPr>
              <a:t>               23                  11</a:t>
            </a:r>
          </a:p>
          <a:p>
            <a:pPr>
              <a:spcBef>
                <a:spcPct val="50000"/>
              </a:spcBef>
            </a:pPr>
            <a:r>
              <a:rPr kumimoji="0" lang="en-US" sz="1600" dirty="0">
                <a:solidFill>
                  <a:schemeClr val="bg1"/>
                </a:solidFill>
                <a:latin typeface="Times New Roman" charset="0"/>
              </a:rPr>
              <a:t>27</a:t>
            </a:r>
          </a:p>
          <a:p>
            <a:pPr>
              <a:spcBef>
                <a:spcPct val="50000"/>
              </a:spcBef>
            </a:pPr>
            <a:r>
              <a:rPr kumimoji="0" lang="en-US" sz="1600" dirty="0">
                <a:solidFill>
                  <a:schemeClr val="bg1"/>
                </a:solidFill>
                <a:latin typeface="Times New Roman" charset="0"/>
              </a:rPr>
              <a:t>          55                                19                 35</a:t>
            </a:r>
          </a:p>
          <a:p>
            <a:pPr>
              <a:spcBef>
                <a:spcPct val="50000"/>
              </a:spcBef>
            </a:pPr>
            <a:r>
              <a:rPr kumimoji="0" lang="en-US" sz="1600" dirty="0">
                <a:solidFill>
                  <a:schemeClr val="bg1"/>
                </a:solidFill>
                <a:latin typeface="Times New Roman" charset="0"/>
              </a:rPr>
              <a:t>     67          51            47       39             31               </a:t>
            </a:r>
          </a:p>
          <a:p>
            <a:pPr>
              <a:spcBef>
                <a:spcPct val="50000"/>
              </a:spcBef>
            </a:pPr>
            <a:r>
              <a:rPr kumimoji="0" lang="en-US" sz="1600" dirty="0">
                <a:solidFill>
                  <a:schemeClr val="bg1"/>
                </a:solidFill>
                <a:latin typeface="Times New Roman" charset="0"/>
              </a:rPr>
              <a:t>91         71         63           59</a:t>
            </a:r>
          </a:p>
          <a:p>
            <a:pPr>
              <a:spcBef>
                <a:spcPct val="50000"/>
              </a:spcBef>
            </a:pPr>
            <a:r>
              <a:rPr kumimoji="0" lang="en-US" sz="1600" dirty="0">
                <a:solidFill>
                  <a:schemeClr val="bg1"/>
                </a:solidFill>
                <a:latin typeface="Times New Roman" charset="0"/>
              </a:rPr>
              <a:t>        95                 87                          43               </a:t>
            </a:r>
          </a:p>
          <a:p>
            <a:pPr>
              <a:spcBef>
                <a:spcPct val="50000"/>
              </a:spcBef>
            </a:pPr>
            <a:r>
              <a:rPr kumimoji="0" lang="en-US" sz="1600" dirty="0">
                <a:solidFill>
                  <a:schemeClr val="bg1"/>
                </a:solidFill>
                <a:latin typeface="Times New Roman" charset="0"/>
              </a:rPr>
              <a:t>                                           79                         75</a:t>
            </a:r>
          </a:p>
        </p:txBody>
      </p:sp>
    </p:spTree>
  </p:cSld>
  <p:clrMapOvr>
    <a:masterClrMapping/>
  </p:clrMapOvr>
  <p:transition advClick="0" advTm="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0" y="0"/>
            <a:ext cx="4419600" cy="457200"/>
          </a:xfrm>
          <a:prstGeom prst="rect">
            <a:avLst/>
          </a:prstGeom>
          <a:noFill/>
          <a:ln w="12700" cap="sq">
            <a:noFill/>
            <a:miter lim="800000"/>
            <a:headEnd type="none" w="sm" len="sm"/>
            <a:tailEnd type="none" w="sm" len="sm"/>
          </a:ln>
          <a:effectLst/>
        </p:spPr>
        <p:txBody>
          <a:bodyPr>
            <a:spAutoFit/>
          </a:bodyPr>
          <a:lstStyle/>
          <a:p>
            <a:pPr>
              <a:spcBef>
                <a:spcPct val="50000"/>
              </a:spcBef>
            </a:pPr>
            <a:r>
              <a:rPr kumimoji="0" lang="en-US">
                <a:latin typeface="Times New Roman" charset="0"/>
              </a:rPr>
              <a:t>                           </a:t>
            </a:r>
          </a:p>
        </p:txBody>
      </p:sp>
      <p:sp>
        <p:nvSpPr>
          <p:cNvPr id="26627" name="Rectangle 3"/>
          <p:cNvSpPr>
            <a:spLocks noChangeArrowheads="1"/>
          </p:cNvSpPr>
          <p:nvPr/>
        </p:nvSpPr>
        <p:spPr bwMode="auto">
          <a:xfrm>
            <a:off x="5029200" y="158750"/>
            <a:ext cx="234950" cy="336550"/>
          </a:xfrm>
          <a:prstGeom prst="rect">
            <a:avLst/>
          </a:prstGeom>
          <a:noFill/>
          <a:ln w="12700" cap="sq">
            <a:noFill/>
            <a:miter lim="800000"/>
            <a:headEnd type="none" w="sm" len="sm"/>
            <a:tailEnd type="none" w="sm" len="sm"/>
          </a:ln>
          <a:effectLst/>
        </p:spPr>
        <p:txBody>
          <a:bodyPr wrap="none">
            <a:spAutoFit/>
          </a:bodyPr>
          <a:lstStyle/>
          <a:p>
            <a:pPr>
              <a:spcBef>
                <a:spcPct val="50000"/>
              </a:spcBef>
            </a:pPr>
            <a:r>
              <a:rPr kumimoji="0" lang="en-US" sz="1600">
                <a:latin typeface="Times New Roman" charset="0"/>
              </a:rPr>
              <a:t> </a:t>
            </a:r>
          </a:p>
        </p:txBody>
      </p:sp>
      <p:sp>
        <p:nvSpPr>
          <p:cNvPr id="26628" name="Rectangle 4"/>
          <p:cNvSpPr>
            <a:spLocks noChangeArrowheads="1"/>
          </p:cNvSpPr>
          <p:nvPr/>
        </p:nvSpPr>
        <p:spPr bwMode="auto">
          <a:xfrm>
            <a:off x="457200" y="3429000"/>
            <a:ext cx="4806950" cy="3636963"/>
          </a:xfrm>
          <a:prstGeom prst="rect">
            <a:avLst/>
          </a:prstGeom>
          <a:noFill/>
          <a:ln w="12700" cap="sq">
            <a:noFill/>
            <a:miter lim="800000"/>
            <a:headEnd type="none" w="sm" len="sm"/>
            <a:tailEnd type="none" w="sm" len="sm"/>
          </a:ln>
          <a:effectLst/>
        </p:spPr>
        <p:txBody>
          <a:bodyPr wrap="none">
            <a:spAutoFit/>
          </a:bodyPr>
          <a:lstStyle/>
          <a:p>
            <a:pPr>
              <a:spcBef>
                <a:spcPct val="50000"/>
              </a:spcBef>
            </a:pPr>
            <a:r>
              <a:rPr kumimoji="0" lang="en-US" sz="1600" dirty="0">
                <a:latin typeface="Times New Roman" charset="0"/>
              </a:rPr>
              <a:t> </a:t>
            </a:r>
            <a:r>
              <a:rPr kumimoji="0" lang="en-US" sz="1600" dirty="0">
                <a:solidFill>
                  <a:schemeClr val="bg1"/>
                </a:solidFill>
                <a:latin typeface="Times New Roman" charset="0"/>
              </a:rPr>
              <a:t>4                               8              </a:t>
            </a:r>
          </a:p>
          <a:p>
            <a:pPr>
              <a:spcBef>
                <a:spcPct val="50000"/>
              </a:spcBef>
            </a:pPr>
            <a:r>
              <a:rPr kumimoji="0" lang="en-US" sz="1600" dirty="0">
                <a:solidFill>
                  <a:schemeClr val="bg1"/>
                </a:solidFill>
                <a:latin typeface="Times New Roman" charset="0"/>
              </a:rPr>
              <a:t>     100                               84                 16</a:t>
            </a:r>
          </a:p>
          <a:p>
            <a:pPr>
              <a:spcBef>
                <a:spcPct val="50000"/>
              </a:spcBef>
            </a:pPr>
            <a:r>
              <a:rPr kumimoji="0" lang="en-US" sz="1600" dirty="0">
                <a:solidFill>
                  <a:schemeClr val="bg1"/>
                </a:solidFill>
                <a:latin typeface="Times New Roman" charset="0"/>
              </a:rPr>
              <a:t>               24                  12</a:t>
            </a:r>
          </a:p>
          <a:p>
            <a:pPr>
              <a:spcBef>
                <a:spcPct val="50000"/>
              </a:spcBef>
            </a:pPr>
            <a:r>
              <a:rPr kumimoji="0" lang="en-US" sz="1600" dirty="0">
                <a:solidFill>
                  <a:schemeClr val="bg1"/>
                </a:solidFill>
                <a:latin typeface="Times New Roman" charset="0"/>
              </a:rPr>
              <a:t>28</a:t>
            </a:r>
          </a:p>
          <a:p>
            <a:pPr>
              <a:spcBef>
                <a:spcPct val="50000"/>
              </a:spcBef>
            </a:pPr>
            <a:r>
              <a:rPr kumimoji="0" lang="en-US" sz="1600" dirty="0">
                <a:solidFill>
                  <a:schemeClr val="bg1"/>
                </a:solidFill>
                <a:latin typeface="Times New Roman" charset="0"/>
              </a:rPr>
              <a:t>          56                                20                 36</a:t>
            </a:r>
          </a:p>
          <a:p>
            <a:pPr>
              <a:spcBef>
                <a:spcPct val="50000"/>
              </a:spcBef>
            </a:pPr>
            <a:r>
              <a:rPr kumimoji="0" lang="en-US" sz="1600" dirty="0">
                <a:solidFill>
                  <a:schemeClr val="bg1"/>
                </a:solidFill>
                <a:latin typeface="Times New Roman" charset="0"/>
              </a:rPr>
              <a:t>     68           52            48        40              32               </a:t>
            </a:r>
          </a:p>
          <a:p>
            <a:pPr>
              <a:spcBef>
                <a:spcPct val="50000"/>
              </a:spcBef>
            </a:pPr>
            <a:r>
              <a:rPr kumimoji="0" lang="en-US" sz="1600" dirty="0">
                <a:solidFill>
                  <a:schemeClr val="bg1"/>
                </a:solidFill>
                <a:latin typeface="Times New Roman" charset="0"/>
              </a:rPr>
              <a:t>92         72         64           60</a:t>
            </a:r>
          </a:p>
          <a:p>
            <a:pPr>
              <a:spcBef>
                <a:spcPct val="50000"/>
              </a:spcBef>
            </a:pPr>
            <a:r>
              <a:rPr kumimoji="0" lang="en-US" sz="1600" dirty="0">
                <a:solidFill>
                  <a:schemeClr val="bg1"/>
                </a:solidFill>
                <a:latin typeface="Times New Roman" charset="0"/>
              </a:rPr>
              <a:t>        96                 88                          44               </a:t>
            </a:r>
          </a:p>
          <a:p>
            <a:pPr>
              <a:spcBef>
                <a:spcPct val="50000"/>
              </a:spcBef>
            </a:pPr>
            <a:r>
              <a:rPr kumimoji="0" lang="en-US" sz="1600" dirty="0">
                <a:solidFill>
                  <a:schemeClr val="bg1"/>
                </a:solidFill>
                <a:latin typeface="Times New Roman" charset="0"/>
              </a:rPr>
              <a:t>                                           80                         76               </a:t>
            </a:r>
          </a:p>
          <a:p>
            <a:pPr>
              <a:spcBef>
                <a:spcPct val="50000"/>
              </a:spcBef>
            </a:pPr>
            <a:r>
              <a:rPr kumimoji="0" lang="en-US" sz="1600" dirty="0">
                <a:latin typeface="Times New Roman" charset="0"/>
              </a:rPr>
              <a:t>                 </a:t>
            </a:r>
          </a:p>
        </p:txBody>
      </p:sp>
      <p:sp>
        <p:nvSpPr>
          <p:cNvPr id="26629" name="Rectangle 5"/>
          <p:cNvSpPr>
            <a:spLocks noChangeArrowheads="1"/>
          </p:cNvSpPr>
          <p:nvPr/>
        </p:nvSpPr>
        <p:spPr bwMode="auto">
          <a:xfrm>
            <a:off x="381000" y="158750"/>
            <a:ext cx="4572000" cy="3270250"/>
          </a:xfrm>
          <a:prstGeom prst="rect">
            <a:avLst/>
          </a:prstGeom>
          <a:noFill/>
          <a:ln w="12700" cap="sq">
            <a:noFill/>
            <a:miter lim="800000"/>
            <a:headEnd type="none" w="sm" len="sm"/>
            <a:tailEnd type="none" w="sm" len="sm"/>
          </a:ln>
          <a:effectLst/>
        </p:spPr>
        <p:txBody>
          <a:bodyPr>
            <a:spAutoFit/>
          </a:bodyPr>
          <a:lstStyle/>
          <a:p>
            <a:pPr>
              <a:spcBef>
                <a:spcPct val="50000"/>
              </a:spcBef>
            </a:pPr>
            <a:r>
              <a:rPr kumimoji="0" lang="en-US" sz="1600" dirty="0">
                <a:solidFill>
                  <a:schemeClr val="bg1"/>
                </a:solidFill>
                <a:latin typeface="Times New Roman" charset="0"/>
              </a:rPr>
              <a:t>  1                               5              </a:t>
            </a:r>
          </a:p>
          <a:p>
            <a:pPr>
              <a:spcBef>
                <a:spcPct val="50000"/>
              </a:spcBef>
            </a:pPr>
            <a:r>
              <a:rPr kumimoji="0" lang="en-US" sz="1600" dirty="0">
                <a:solidFill>
                  <a:schemeClr val="bg1"/>
                </a:solidFill>
                <a:latin typeface="Times New Roman" charset="0"/>
              </a:rPr>
              <a:t>     97                              81                 13</a:t>
            </a:r>
          </a:p>
          <a:p>
            <a:pPr>
              <a:spcBef>
                <a:spcPct val="50000"/>
              </a:spcBef>
            </a:pPr>
            <a:r>
              <a:rPr kumimoji="0" lang="en-US" sz="1600" dirty="0">
                <a:solidFill>
                  <a:schemeClr val="bg1"/>
                </a:solidFill>
                <a:latin typeface="Times New Roman" charset="0"/>
              </a:rPr>
              <a:t>               21                  9</a:t>
            </a:r>
          </a:p>
          <a:p>
            <a:pPr>
              <a:spcBef>
                <a:spcPct val="50000"/>
              </a:spcBef>
            </a:pPr>
            <a:r>
              <a:rPr kumimoji="0" lang="en-US" sz="1600" dirty="0">
                <a:solidFill>
                  <a:schemeClr val="bg1"/>
                </a:solidFill>
                <a:latin typeface="Times New Roman" charset="0"/>
              </a:rPr>
              <a:t>25</a:t>
            </a:r>
          </a:p>
          <a:p>
            <a:pPr>
              <a:spcBef>
                <a:spcPct val="50000"/>
              </a:spcBef>
            </a:pPr>
            <a:r>
              <a:rPr kumimoji="0" lang="en-US" sz="1600" dirty="0">
                <a:solidFill>
                  <a:schemeClr val="bg1"/>
                </a:solidFill>
                <a:latin typeface="Times New Roman" charset="0"/>
              </a:rPr>
              <a:t>          53                                17                33</a:t>
            </a:r>
          </a:p>
          <a:p>
            <a:pPr>
              <a:spcBef>
                <a:spcPct val="50000"/>
              </a:spcBef>
            </a:pPr>
            <a:r>
              <a:rPr kumimoji="0" lang="en-US" sz="1600" dirty="0">
                <a:solidFill>
                  <a:schemeClr val="bg1"/>
                </a:solidFill>
                <a:latin typeface="Times New Roman" charset="0"/>
              </a:rPr>
              <a:t>     65           49            45        37             29               </a:t>
            </a:r>
          </a:p>
          <a:p>
            <a:pPr>
              <a:spcBef>
                <a:spcPct val="50000"/>
              </a:spcBef>
            </a:pPr>
            <a:r>
              <a:rPr kumimoji="0" lang="en-US" sz="1600" dirty="0">
                <a:solidFill>
                  <a:schemeClr val="bg1"/>
                </a:solidFill>
                <a:latin typeface="Times New Roman" charset="0"/>
              </a:rPr>
              <a:t>89         69         61           57</a:t>
            </a:r>
          </a:p>
          <a:p>
            <a:pPr>
              <a:spcBef>
                <a:spcPct val="50000"/>
              </a:spcBef>
            </a:pPr>
            <a:r>
              <a:rPr kumimoji="0" lang="en-US" sz="1600" dirty="0">
                <a:solidFill>
                  <a:schemeClr val="bg1"/>
                </a:solidFill>
                <a:latin typeface="Times New Roman" charset="0"/>
              </a:rPr>
              <a:t>        93                 85                          41               </a:t>
            </a:r>
          </a:p>
          <a:p>
            <a:pPr>
              <a:spcBef>
                <a:spcPct val="50000"/>
              </a:spcBef>
            </a:pPr>
            <a:r>
              <a:rPr kumimoji="0" lang="en-US" sz="1600" dirty="0">
                <a:solidFill>
                  <a:schemeClr val="bg1"/>
                </a:solidFill>
                <a:latin typeface="Times New Roman" charset="0"/>
              </a:rPr>
              <a:t>                                          77                         73</a:t>
            </a:r>
          </a:p>
        </p:txBody>
      </p:sp>
      <p:sp>
        <p:nvSpPr>
          <p:cNvPr id="26630" name="Rectangle 6"/>
          <p:cNvSpPr>
            <a:spLocks noChangeArrowheads="1"/>
          </p:cNvSpPr>
          <p:nvPr/>
        </p:nvSpPr>
        <p:spPr bwMode="auto">
          <a:xfrm>
            <a:off x="4641850" y="158750"/>
            <a:ext cx="4502150" cy="3270250"/>
          </a:xfrm>
          <a:prstGeom prst="rect">
            <a:avLst/>
          </a:prstGeom>
          <a:noFill/>
          <a:ln w="12700" cap="sq">
            <a:noFill/>
            <a:miter lim="800000"/>
            <a:headEnd type="none" w="sm" len="sm"/>
            <a:tailEnd type="none" w="sm" len="sm"/>
          </a:ln>
          <a:effectLst/>
        </p:spPr>
        <p:txBody>
          <a:bodyPr wrap="none">
            <a:spAutoFit/>
          </a:bodyPr>
          <a:lstStyle/>
          <a:p>
            <a:pPr>
              <a:spcBef>
                <a:spcPct val="50000"/>
              </a:spcBef>
            </a:pPr>
            <a:r>
              <a:rPr kumimoji="0" lang="en-US" sz="1600" dirty="0">
                <a:latin typeface="Times New Roman" charset="0"/>
              </a:rPr>
              <a:t>  </a:t>
            </a:r>
            <a:r>
              <a:rPr kumimoji="0" lang="en-US" sz="1600" dirty="0">
                <a:solidFill>
                  <a:schemeClr val="bg1"/>
                </a:solidFill>
                <a:latin typeface="Times New Roman" charset="0"/>
              </a:rPr>
              <a:t>2                              6              </a:t>
            </a:r>
          </a:p>
          <a:p>
            <a:pPr>
              <a:spcBef>
                <a:spcPct val="50000"/>
              </a:spcBef>
            </a:pPr>
            <a:r>
              <a:rPr kumimoji="0" lang="en-US" sz="1600" dirty="0">
                <a:solidFill>
                  <a:schemeClr val="bg1"/>
                </a:solidFill>
                <a:latin typeface="Times New Roman" charset="0"/>
              </a:rPr>
              <a:t>     98                             82                14</a:t>
            </a:r>
          </a:p>
          <a:p>
            <a:pPr>
              <a:spcBef>
                <a:spcPct val="50000"/>
              </a:spcBef>
            </a:pPr>
            <a:r>
              <a:rPr kumimoji="0" lang="en-US" sz="1600" dirty="0">
                <a:solidFill>
                  <a:schemeClr val="bg1"/>
                </a:solidFill>
                <a:latin typeface="Times New Roman" charset="0"/>
              </a:rPr>
              <a:t>               22                  10</a:t>
            </a:r>
          </a:p>
          <a:p>
            <a:pPr>
              <a:spcBef>
                <a:spcPct val="50000"/>
              </a:spcBef>
            </a:pPr>
            <a:r>
              <a:rPr kumimoji="0" lang="en-US" sz="1600" dirty="0">
                <a:solidFill>
                  <a:schemeClr val="bg1"/>
                </a:solidFill>
                <a:latin typeface="Times New Roman" charset="0"/>
              </a:rPr>
              <a:t>26</a:t>
            </a:r>
          </a:p>
          <a:p>
            <a:pPr>
              <a:spcBef>
                <a:spcPct val="50000"/>
              </a:spcBef>
            </a:pPr>
            <a:r>
              <a:rPr kumimoji="0" lang="en-US" sz="1600" dirty="0">
                <a:solidFill>
                  <a:schemeClr val="bg1"/>
                </a:solidFill>
                <a:latin typeface="Times New Roman" charset="0"/>
              </a:rPr>
              <a:t>          54                               18                 34</a:t>
            </a:r>
          </a:p>
          <a:p>
            <a:pPr>
              <a:spcBef>
                <a:spcPct val="50000"/>
              </a:spcBef>
            </a:pPr>
            <a:r>
              <a:rPr kumimoji="0" lang="en-US" sz="1600" dirty="0">
                <a:solidFill>
                  <a:schemeClr val="bg1"/>
                </a:solidFill>
                <a:latin typeface="Times New Roman" charset="0"/>
              </a:rPr>
              <a:t>     66           50            46        38              30               </a:t>
            </a:r>
          </a:p>
          <a:p>
            <a:pPr>
              <a:spcBef>
                <a:spcPct val="50000"/>
              </a:spcBef>
            </a:pPr>
            <a:r>
              <a:rPr kumimoji="0" lang="en-US" sz="1600" dirty="0">
                <a:solidFill>
                  <a:schemeClr val="bg1"/>
                </a:solidFill>
                <a:latin typeface="Times New Roman" charset="0"/>
              </a:rPr>
              <a:t>90         70         62           58</a:t>
            </a:r>
          </a:p>
          <a:p>
            <a:pPr>
              <a:spcBef>
                <a:spcPct val="50000"/>
              </a:spcBef>
            </a:pPr>
            <a:r>
              <a:rPr kumimoji="0" lang="en-US" sz="1600" dirty="0">
                <a:solidFill>
                  <a:schemeClr val="bg1"/>
                </a:solidFill>
                <a:latin typeface="Times New Roman" charset="0"/>
              </a:rPr>
              <a:t>        94                 86                          42               </a:t>
            </a:r>
          </a:p>
          <a:p>
            <a:pPr>
              <a:spcBef>
                <a:spcPct val="50000"/>
              </a:spcBef>
            </a:pPr>
            <a:r>
              <a:rPr kumimoji="0" lang="en-US" sz="1600" dirty="0">
                <a:solidFill>
                  <a:schemeClr val="bg1"/>
                </a:solidFill>
                <a:latin typeface="Times New Roman" charset="0"/>
              </a:rPr>
              <a:t>                                           78                         74</a:t>
            </a:r>
          </a:p>
        </p:txBody>
      </p:sp>
      <p:sp>
        <p:nvSpPr>
          <p:cNvPr id="26631" name="Rectangle 7"/>
          <p:cNvSpPr>
            <a:spLocks noChangeArrowheads="1"/>
          </p:cNvSpPr>
          <p:nvPr/>
        </p:nvSpPr>
        <p:spPr bwMode="auto">
          <a:xfrm>
            <a:off x="4641850" y="3429000"/>
            <a:ext cx="4349750" cy="3270250"/>
          </a:xfrm>
          <a:prstGeom prst="rect">
            <a:avLst/>
          </a:prstGeom>
          <a:noFill/>
          <a:ln w="12700" cap="sq">
            <a:noFill/>
            <a:miter lim="800000"/>
            <a:headEnd type="none" w="sm" len="sm"/>
            <a:tailEnd type="none" w="sm" len="sm"/>
          </a:ln>
          <a:effectLst/>
        </p:spPr>
        <p:txBody>
          <a:bodyPr wrap="none">
            <a:spAutoFit/>
          </a:bodyPr>
          <a:lstStyle/>
          <a:p>
            <a:pPr>
              <a:spcBef>
                <a:spcPct val="50000"/>
              </a:spcBef>
            </a:pPr>
            <a:r>
              <a:rPr kumimoji="0" lang="en-US" sz="1600" dirty="0">
                <a:solidFill>
                  <a:schemeClr val="bg1"/>
                </a:solidFill>
                <a:latin typeface="Times New Roman" charset="0"/>
              </a:rPr>
              <a:t>3                              7              </a:t>
            </a:r>
          </a:p>
          <a:p>
            <a:pPr>
              <a:spcBef>
                <a:spcPct val="50000"/>
              </a:spcBef>
            </a:pPr>
            <a:r>
              <a:rPr kumimoji="0" lang="en-US" sz="1600" dirty="0">
                <a:solidFill>
                  <a:schemeClr val="bg1"/>
                </a:solidFill>
                <a:latin typeface="Times New Roman" charset="0"/>
              </a:rPr>
              <a:t>     99                              83                 15</a:t>
            </a:r>
          </a:p>
          <a:p>
            <a:pPr>
              <a:spcBef>
                <a:spcPct val="50000"/>
              </a:spcBef>
            </a:pPr>
            <a:r>
              <a:rPr kumimoji="0" lang="en-US" sz="1600" dirty="0">
                <a:solidFill>
                  <a:schemeClr val="bg1"/>
                </a:solidFill>
                <a:latin typeface="Times New Roman" charset="0"/>
              </a:rPr>
              <a:t>               23                  11</a:t>
            </a:r>
          </a:p>
          <a:p>
            <a:pPr>
              <a:spcBef>
                <a:spcPct val="50000"/>
              </a:spcBef>
            </a:pPr>
            <a:r>
              <a:rPr kumimoji="0" lang="en-US" sz="1600" dirty="0">
                <a:solidFill>
                  <a:schemeClr val="bg1"/>
                </a:solidFill>
                <a:latin typeface="Times New Roman" charset="0"/>
              </a:rPr>
              <a:t>27</a:t>
            </a:r>
          </a:p>
          <a:p>
            <a:pPr>
              <a:spcBef>
                <a:spcPct val="50000"/>
              </a:spcBef>
            </a:pPr>
            <a:r>
              <a:rPr kumimoji="0" lang="en-US" sz="1600" dirty="0">
                <a:solidFill>
                  <a:schemeClr val="bg1"/>
                </a:solidFill>
                <a:latin typeface="Times New Roman" charset="0"/>
              </a:rPr>
              <a:t>          55                                19                 35</a:t>
            </a:r>
          </a:p>
          <a:p>
            <a:pPr>
              <a:spcBef>
                <a:spcPct val="50000"/>
              </a:spcBef>
            </a:pPr>
            <a:r>
              <a:rPr kumimoji="0" lang="en-US" sz="1600" dirty="0">
                <a:solidFill>
                  <a:schemeClr val="bg1"/>
                </a:solidFill>
                <a:latin typeface="Times New Roman" charset="0"/>
              </a:rPr>
              <a:t>     67          51            47       39             31               </a:t>
            </a:r>
          </a:p>
          <a:p>
            <a:pPr>
              <a:spcBef>
                <a:spcPct val="50000"/>
              </a:spcBef>
            </a:pPr>
            <a:r>
              <a:rPr kumimoji="0" lang="en-US" sz="1600" dirty="0">
                <a:solidFill>
                  <a:schemeClr val="bg1"/>
                </a:solidFill>
                <a:latin typeface="Times New Roman" charset="0"/>
              </a:rPr>
              <a:t>91         71         63           59</a:t>
            </a:r>
          </a:p>
          <a:p>
            <a:pPr>
              <a:spcBef>
                <a:spcPct val="50000"/>
              </a:spcBef>
            </a:pPr>
            <a:r>
              <a:rPr kumimoji="0" lang="en-US" sz="1600" dirty="0">
                <a:solidFill>
                  <a:schemeClr val="bg1"/>
                </a:solidFill>
                <a:latin typeface="Times New Roman" charset="0"/>
              </a:rPr>
              <a:t>        95                 87                          43               </a:t>
            </a:r>
          </a:p>
          <a:p>
            <a:pPr>
              <a:spcBef>
                <a:spcPct val="50000"/>
              </a:spcBef>
            </a:pPr>
            <a:r>
              <a:rPr kumimoji="0" lang="en-US" sz="1600" dirty="0">
                <a:solidFill>
                  <a:schemeClr val="bg1"/>
                </a:solidFill>
                <a:latin typeface="Times New Roman" charset="0"/>
              </a:rPr>
              <a:t>                                           79                         75</a:t>
            </a:r>
            <a:endParaRPr kumimoji="0" lang="en-US" sz="1400" dirty="0">
              <a:solidFill>
                <a:schemeClr val="bg1"/>
              </a:solidFill>
              <a:latin typeface="Times New Roman" charset="0"/>
            </a:endParaRPr>
          </a:p>
        </p:txBody>
      </p:sp>
      <p:sp>
        <p:nvSpPr>
          <p:cNvPr id="26639" name="Line 15"/>
          <p:cNvSpPr>
            <a:spLocks noChangeShapeType="1"/>
          </p:cNvSpPr>
          <p:nvPr/>
        </p:nvSpPr>
        <p:spPr bwMode="auto">
          <a:xfrm>
            <a:off x="4572000" y="0"/>
            <a:ext cx="0" cy="6858000"/>
          </a:xfrm>
          <a:prstGeom prst="line">
            <a:avLst/>
          </a:prstGeom>
          <a:noFill/>
          <a:ln w="12700" cap="sq">
            <a:solidFill>
              <a:schemeClr val="tx1"/>
            </a:solidFill>
            <a:round/>
            <a:headEnd type="none" w="sm" len="sm"/>
            <a:tailEnd type="none" w="sm" len="sm"/>
          </a:ln>
          <a:effectLst/>
        </p:spPr>
        <p:txBody>
          <a:bodyPr wrap="none" anchor="ctr"/>
          <a:lstStyle/>
          <a:p>
            <a:endParaRPr lang="en-US"/>
          </a:p>
        </p:txBody>
      </p:sp>
      <p:sp>
        <p:nvSpPr>
          <p:cNvPr id="26641" name="Line 17"/>
          <p:cNvSpPr>
            <a:spLocks noChangeShapeType="1"/>
          </p:cNvSpPr>
          <p:nvPr/>
        </p:nvSpPr>
        <p:spPr bwMode="auto">
          <a:xfrm>
            <a:off x="0" y="3429000"/>
            <a:ext cx="9144000" cy="0"/>
          </a:xfrm>
          <a:prstGeom prst="line">
            <a:avLst/>
          </a:prstGeom>
          <a:noFill/>
          <a:ln w="12700" cap="sq">
            <a:solidFill>
              <a:schemeClr val="tx1"/>
            </a:solidFill>
            <a:round/>
            <a:headEnd type="none" w="sm" len="sm"/>
            <a:tailEnd type="none" w="sm" len="sm"/>
          </a:ln>
          <a:effectLst/>
        </p:spPr>
        <p:txBody>
          <a:bodyPr wrap="none" anchor="ctr"/>
          <a:lstStyle/>
          <a:p>
            <a:endParaRPr lang="en-US"/>
          </a:p>
        </p:txBody>
      </p:sp>
      <p:sp>
        <p:nvSpPr>
          <p:cNvPr id="26646" name="Oval 22"/>
          <p:cNvSpPr>
            <a:spLocks noChangeArrowheads="1"/>
          </p:cNvSpPr>
          <p:nvPr/>
        </p:nvSpPr>
        <p:spPr bwMode="auto">
          <a:xfrm>
            <a:off x="533400" y="3505200"/>
            <a:ext cx="228600" cy="228600"/>
          </a:xfrm>
          <a:prstGeom prst="ellipse">
            <a:avLst/>
          </a:prstGeom>
          <a:noFill/>
          <a:ln w="12700" cap="sq">
            <a:solidFill>
              <a:srgbClr val="FF0000"/>
            </a:solidFill>
            <a:round/>
            <a:headEnd type="none" w="sm" len="sm"/>
            <a:tailEnd type="none" w="sm" len="sm"/>
          </a:ln>
          <a:effectLst/>
        </p:spPr>
        <p:txBody>
          <a:bodyPr wrap="none" anchor="ctr"/>
          <a:lstStyle/>
          <a:p>
            <a:endParaRPr lang="en-US"/>
          </a:p>
        </p:txBody>
      </p:sp>
      <p:sp>
        <p:nvSpPr>
          <p:cNvPr id="26647" name="Oval 23"/>
          <p:cNvSpPr>
            <a:spLocks noChangeArrowheads="1"/>
          </p:cNvSpPr>
          <p:nvPr/>
        </p:nvSpPr>
        <p:spPr bwMode="auto">
          <a:xfrm>
            <a:off x="4648200" y="3505200"/>
            <a:ext cx="228600" cy="228600"/>
          </a:xfrm>
          <a:prstGeom prst="ellipse">
            <a:avLst/>
          </a:prstGeom>
          <a:noFill/>
          <a:ln w="12700" cap="sq">
            <a:solidFill>
              <a:srgbClr val="FF0000"/>
            </a:solidFill>
            <a:round/>
            <a:headEnd type="none" w="sm" len="sm"/>
            <a:tailEnd type="none" w="sm" len="sm"/>
          </a:ln>
          <a:effectLst/>
        </p:spPr>
        <p:txBody>
          <a:bodyPr wrap="none" anchor="ctr"/>
          <a:lstStyle/>
          <a:p>
            <a:endParaRPr lang="en-US"/>
          </a:p>
        </p:txBody>
      </p:sp>
      <p:sp>
        <p:nvSpPr>
          <p:cNvPr id="26648" name="Oval 24"/>
          <p:cNvSpPr>
            <a:spLocks noChangeArrowheads="1"/>
          </p:cNvSpPr>
          <p:nvPr/>
        </p:nvSpPr>
        <p:spPr bwMode="auto">
          <a:xfrm>
            <a:off x="533400" y="228600"/>
            <a:ext cx="228600" cy="228600"/>
          </a:xfrm>
          <a:prstGeom prst="ellipse">
            <a:avLst/>
          </a:prstGeom>
          <a:noFill/>
          <a:ln w="12700" cap="sq">
            <a:solidFill>
              <a:srgbClr val="FF0000"/>
            </a:solidFill>
            <a:round/>
            <a:headEnd type="none" w="sm" len="sm"/>
            <a:tailEnd type="none" w="sm" len="sm"/>
          </a:ln>
          <a:effectLst/>
        </p:spPr>
        <p:txBody>
          <a:bodyPr wrap="none" anchor="ctr"/>
          <a:lstStyle/>
          <a:p>
            <a:endParaRPr lang="en-US"/>
          </a:p>
        </p:txBody>
      </p:sp>
      <p:sp>
        <p:nvSpPr>
          <p:cNvPr id="26649" name="Oval 25"/>
          <p:cNvSpPr>
            <a:spLocks noChangeArrowheads="1"/>
          </p:cNvSpPr>
          <p:nvPr/>
        </p:nvSpPr>
        <p:spPr bwMode="auto">
          <a:xfrm>
            <a:off x="4800600" y="228600"/>
            <a:ext cx="228600" cy="228600"/>
          </a:xfrm>
          <a:prstGeom prst="ellipse">
            <a:avLst/>
          </a:prstGeom>
          <a:noFill/>
          <a:ln w="12700" cap="sq">
            <a:solidFill>
              <a:srgbClr val="FF0000"/>
            </a:solidFill>
            <a:round/>
            <a:headEnd type="none" w="sm" len="sm"/>
            <a:tailEnd type="none" w="sm" len="sm"/>
          </a:ln>
          <a:effectLst/>
        </p:spPr>
        <p:txBody>
          <a:bodyPr wrap="none" anchor="ctr"/>
          <a:lstStyle/>
          <a:p>
            <a:endParaRPr lang="en-US"/>
          </a:p>
        </p:txBody>
      </p:sp>
    </p:spTree>
  </p:cSld>
  <p:clrMapOvr>
    <a:masterClrMapping/>
  </p:clrMapOvr>
  <p:transition advClick="0" advTm="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50F77F9-32D7-4125-ABA4-F33A931A4FBF}" type="datetime1">
              <a:rPr lang="en-US"/>
              <a:pPr/>
              <a:t>4/10/2013</a:t>
            </a:fld>
            <a:endParaRPr lang="en-US"/>
          </a:p>
        </p:txBody>
      </p:sp>
      <p:sp>
        <p:nvSpPr>
          <p:cNvPr id="5127" name="Rectangle 7"/>
          <p:cNvSpPr>
            <a:spLocks noGrp="1" noChangeArrowheads="1"/>
          </p:cNvSpPr>
          <p:nvPr>
            <p:ph type="title"/>
          </p:nvPr>
        </p:nvSpPr>
        <p:spPr/>
        <p:txBody>
          <a:bodyPr>
            <a:normAutofit fontScale="90000"/>
          </a:bodyPr>
          <a:lstStyle/>
          <a:p>
            <a:r>
              <a:rPr lang="en-US" sz="2400" b="1" dirty="0" smtClean="0">
                <a:solidFill>
                  <a:schemeClr val="bg1"/>
                </a:solidFill>
                <a:latin typeface="Times New Roman" pitchFamily="18" charset="0"/>
                <a:cs typeface="Times New Roman" pitchFamily="18" charset="0"/>
              </a:rPr>
              <a:t>                           Roadblocks </a:t>
            </a:r>
            <a:r>
              <a:rPr lang="en-US" sz="2400" b="1" dirty="0">
                <a:solidFill>
                  <a:schemeClr val="bg1"/>
                </a:solidFill>
                <a:latin typeface="Times New Roman" pitchFamily="18" charset="0"/>
                <a:cs typeface="Times New Roman" pitchFamily="18" charset="0"/>
              </a:rPr>
              <a:t>to Financial Success……</a:t>
            </a:r>
            <a:r>
              <a:rPr lang="en-US" b="1" dirty="0">
                <a:solidFill>
                  <a:schemeClr val="bg1"/>
                </a:solidFill>
                <a:latin typeface="Times New Roman" pitchFamily="18" charset="0"/>
                <a:cs typeface="Times New Roman" pitchFamily="18" charset="0"/>
              </a:rPr>
              <a:t> </a:t>
            </a:r>
            <a:br>
              <a:rPr lang="en-US" b="1" dirty="0">
                <a:solidFill>
                  <a:schemeClr val="bg1"/>
                </a:solidFill>
                <a:latin typeface="Times New Roman" pitchFamily="18" charset="0"/>
                <a:cs typeface="Times New Roman" pitchFamily="18" charset="0"/>
              </a:rPr>
            </a:br>
            <a:r>
              <a:rPr lang="en-US" b="1" dirty="0" smtClean="0">
                <a:solidFill>
                  <a:schemeClr val="bg1"/>
                </a:solidFill>
                <a:latin typeface="Times New Roman" pitchFamily="18" charset="0"/>
                <a:cs typeface="Times New Roman" pitchFamily="18" charset="0"/>
              </a:rPr>
              <a:t>              </a:t>
            </a:r>
            <a:r>
              <a:rPr lang="en-US" sz="2800" b="1" dirty="0" smtClean="0">
                <a:solidFill>
                  <a:schemeClr val="bg1"/>
                </a:solidFill>
                <a:latin typeface="Times New Roman" pitchFamily="18" charset="0"/>
                <a:cs typeface="Times New Roman" pitchFamily="18" charset="0"/>
              </a:rPr>
              <a:t>What </a:t>
            </a:r>
            <a:r>
              <a:rPr lang="en-US" sz="2800" b="1" dirty="0">
                <a:solidFill>
                  <a:schemeClr val="bg1"/>
                </a:solidFill>
                <a:latin typeface="Times New Roman" pitchFamily="18" charset="0"/>
                <a:cs typeface="Times New Roman" pitchFamily="18" charset="0"/>
              </a:rPr>
              <a:t>stops us from getting ahead?</a:t>
            </a:r>
            <a:endParaRPr lang="en-US" b="1" dirty="0">
              <a:solidFill>
                <a:schemeClr val="bg1"/>
              </a:solidFill>
              <a:latin typeface="Times New Roman" pitchFamily="18" charset="0"/>
              <a:cs typeface="Times New Roman" pitchFamily="18" charset="0"/>
            </a:endParaRPr>
          </a:p>
        </p:txBody>
      </p:sp>
      <p:sp>
        <p:nvSpPr>
          <p:cNvPr id="5128" name="Rectangle 8"/>
          <p:cNvSpPr>
            <a:spLocks noGrp="1" noChangeArrowheads="1"/>
          </p:cNvSpPr>
          <p:nvPr>
            <p:ph type="body" idx="1"/>
          </p:nvPr>
        </p:nvSpPr>
        <p:spPr/>
        <p:txBody>
          <a:bodyPr>
            <a:normAutofit/>
          </a:bodyPr>
          <a:lstStyle/>
          <a:p>
            <a:r>
              <a:rPr lang="en-US" sz="4000" dirty="0">
                <a:solidFill>
                  <a:schemeClr val="bg1"/>
                </a:solidFill>
                <a:latin typeface="Times New Roman" pitchFamily="18" charset="0"/>
                <a:cs typeface="Times New Roman" pitchFamily="18" charset="0"/>
              </a:rPr>
              <a:t>Inflation</a:t>
            </a:r>
          </a:p>
          <a:p>
            <a:r>
              <a:rPr lang="en-US" sz="4000" dirty="0">
                <a:solidFill>
                  <a:schemeClr val="bg1"/>
                </a:solidFill>
                <a:latin typeface="Times New Roman" pitchFamily="18" charset="0"/>
                <a:cs typeface="Times New Roman" pitchFamily="18" charset="0"/>
              </a:rPr>
              <a:t>Taxes</a:t>
            </a:r>
          </a:p>
          <a:p>
            <a:r>
              <a:rPr lang="en-US" sz="4000" dirty="0">
                <a:solidFill>
                  <a:schemeClr val="bg1"/>
                </a:solidFill>
                <a:latin typeface="Times New Roman" pitchFamily="18" charset="0"/>
                <a:cs typeface="Times New Roman" pitchFamily="18" charset="0"/>
              </a:rPr>
              <a:t>Investments</a:t>
            </a:r>
          </a:p>
          <a:p>
            <a:r>
              <a:rPr lang="en-US" sz="4000" dirty="0">
                <a:solidFill>
                  <a:schemeClr val="bg1"/>
                </a:solidFill>
                <a:latin typeface="Times New Roman" pitchFamily="18" charset="0"/>
                <a:cs typeface="Times New Roman" pitchFamily="18" charset="0"/>
              </a:rPr>
              <a:t>Human Problems</a:t>
            </a:r>
          </a:p>
          <a:p>
            <a:r>
              <a:rPr lang="en-US" sz="4000" dirty="0">
                <a:solidFill>
                  <a:schemeClr val="bg1"/>
                </a:solidFill>
                <a:latin typeface="Times New Roman" pitchFamily="18" charset="0"/>
                <a:cs typeface="Times New Roman" pitchFamily="18" charset="0"/>
              </a:rPr>
              <a:t>Procrastination</a:t>
            </a:r>
          </a:p>
        </p:txBody>
      </p:sp>
    </p:spTree>
  </p:cSld>
  <p:clrMapOvr>
    <a:masterClrMapping/>
  </p:clrMapOvr>
  <p:transition advClick="0" advTm="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D2B49D0-A3CD-4D48-865E-70F7F0E1F681}" type="datetime1">
              <a:rPr lang="en-US"/>
              <a:pPr/>
              <a:t>4/10/2013</a:t>
            </a:fld>
            <a:endParaRPr lang="en-US"/>
          </a:p>
        </p:txBody>
      </p:sp>
      <p:sp>
        <p:nvSpPr>
          <p:cNvPr id="6151" name="Rectangle 7"/>
          <p:cNvSpPr>
            <a:spLocks noGrp="1" noChangeArrowheads="1"/>
          </p:cNvSpPr>
          <p:nvPr>
            <p:ph type="title"/>
          </p:nvPr>
        </p:nvSpPr>
        <p:spPr>
          <a:xfrm>
            <a:off x="2438400" y="274638"/>
            <a:ext cx="6248400" cy="1143000"/>
          </a:xfrm>
        </p:spPr>
        <p:txBody>
          <a:bodyPr/>
          <a:lstStyle/>
          <a:p>
            <a:pPr algn="ctr"/>
            <a:r>
              <a:rPr lang="en-US" dirty="0" smtClean="0">
                <a:solidFill>
                  <a:schemeClr val="bg1"/>
                </a:solidFill>
                <a:latin typeface="Times New Roman" pitchFamily="18" charset="0"/>
                <a:cs typeface="Times New Roman" pitchFamily="18" charset="0"/>
              </a:rPr>
              <a:t>Roadblock One: Inflation</a:t>
            </a:r>
            <a:endParaRPr lang="en-US" dirty="0">
              <a:solidFill>
                <a:schemeClr val="bg1"/>
              </a:solidFill>
              <a:latin typeface="Times New Roman" pitchFamily="18" charset="0"/>
              <a:cs typeface="Times New Roman" pitchFamily="18" charset="0"/>
            </a:endParaRPr>
          </a:p>
        </p:txBody>
      </p:sp>
      <p:sp>
        <p:nvSpPr>
          <p:cNvPr id="6152" name="Rectangle 8"/>
          <p:cNvSpPr>
            <a:spLocks noGrp="1" noChangeArrowheads="1"/>
          </p:cNvSpPr>
          <p:nvPr>
            <p:ph type="body" idx="1"/>
          </p:nvPr>
        </p:nvSpPr>
        <p:spPr/>
        <p:txBody>
          <a:bodyPr/>
          <a:lstStyle/>
          <a:p>
            <a:r>
              <a:rPr lang="en-US" dirty="0">
                <a:solidFill>
                  <a:schemeClr val="bg1"/>
                </a:solidFill>
                <a:latin typeface="Times New Roman" pitchFamily="18" charset="0"/>
                <a:cs typeface="Times New Roman" pitchFamily="18" charset="0"/>
              </a:rPr>
              <a:t>The cost of a stamp in 1980?</a:t>
            </a:r>
          </a:p>
          <a:p>
            <a:pPr>
              <a:buFont typeface="Monotype Sorts" pitchFamily="2" charset="2"/>
              <a:buNone/>
            </a:pPr>
            <a:r>
              <a:rPr lang="en-US" dirty="0">
                <a:solidFill>
                  <a:schemeClr val="bg1"/>
                </a:solidFill>
                <a:latin typeface="Times New Roman" pitchFamily="18" charset="0"/>
                <a:cs typeface="Times New Roman" pitchFamily="18" charset="0"/>
              </a:rPr>
              <a:t>			$.15</a:t>
            </a:r>
          </a:p>
          <a:p>
            <a:r>
              <a:rPr lang="en-US" dirty="0">
                <a:solidFill>
                  <a:schemeClr val="bg1"/>
                </a:solidFill>
                <a:latin typeface="Times New Roman" pitchFamily="18" charset="0"/>
                <a:cs typeface="Times New Roman" pitchFamily="18" charset="0"/>
              </a:rPr>
              <a:t>The cost of a stamp in </a:t>
            </a:r>
            <a:r>
              <a:rPr lang="en-US" dirty="0" smtClean="0">
                <a:solidFill>
                  <a:schemeClr val="bg1"/>
                </a:solidFill>
                <a:latin typeface="Times New Roman" pitchFamily="18" charset="0"/>
                <a:cs typeface="Times New Roman" pitchFamily="18" charset="0"/>
              </a:rPr>
              <a:t>1995?</a:t>
            </a:r>
            <a:endParaRPr lang="en-US" dirty="0">
              <a:solidFill>
                <a:schemeClr val="bg1"/>
              </a:solidFill>
              <a:latin typeface="Times New Roman" pitchFamily="18" charset="0"/>
              <a:cs typeface="Times New Roman" pitchFamily="18" charset="0"/>
            </a:endParaRPr>
          </a:p>
          <a:p>
            <a:pPr>
              <a:buFont typeface="Monotype Sorts" pitchFamily="2" charset="2"/>
              <a:buNone/>
            </a:pPr>
            <a:r>
              <a:rPr lang="en-US" dirty="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rPr>
              <a:t>$.32</a:t>
            </a:r>
            <a:endParaRPr lang="en-US" dirty="0">
              <a:solidFill>
                <a:schemeClr val="bg1"/>
              </a:solidFill>
              <a:latin typeface="Times New Roman" pitchFamily="18" charset="0"/>
              <a:cs typeface="Times New Roman" pitchFamily="18" charset="0"/>
            </a:endParaRPr>
          </a:p>
          <a:p>
            <a:r>
              <a:rPr lang="en-US" dirty="0">
                <a:solidFill>
                  <a:schemeClr val="bg1"/>
                </a:solidFill>
                <a:latin typeface="Times New Roman" pitchFamily="18" charset="0"/>
                <a:cs typeface="Times New Roman" pitchFamily="18" charset="0"/>
              </a:rPr>
              <a:t>The cost of a stamp in </a:t>
            </a:r>
            <a:r>
              <a:rPr lang="en-US" dirty="0" smtClean="0">
                <a:solidFill>
                  <a:schemeClr val="bg1"/>
                </a:solidFill>
                <a:latin typeface="Times New Roman" pitchFamily="18" charset="0"/>
                <a:cs typeface="Times New Roman" pitchFamily="18" charset="0"/>
              </a:rPr>
              <a:t>2013?</a:t>
            </a:r>
            <a:endParaRPr lang="en-US" dirty="0">
              <a:solidFill>
                <a:schemeClr val="bg1"/>
              </a:solidFill>
              <a:latin typeface="Times New Roman" pitchFamily="18" charset="0"/>
              <a:cs typeface="Times New Roman" pitchFamily="18" charset="0"/>
            </a:endParaRPr>
          </a:p>
          <a:p>
            <a:pPr>
              <a:buFont typeface="Monotype Sorts" pitchFamily="2" charset="2"/>
              <a:buNone/>
            </a:pPr>
            <a:r>
              <a:rPr lang="en-US" dirty="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rPr>
              <a:t>$.46</a:t>
            </a:r>
            <a:endParaRPr lang="en-US" dirty="0">
              <a:solidFill>
                <a:schemeClr val="bg1"/>
              </a:solidFill>
              <a:latin typeface="Times New Roman" pitchFamily="18" charset="0"/>
              <a:cs typeface="Times New Roman" pitchFamily="18" charset="0"/>
            </a:endParaRPr>
          </a:p>
        </p:txBody>
      </p:sp>
    </p:spTree>
  </p:cSld>
  <p:clrMapOvr>
    <a:masterClrMapping/>
  </p:clrMapOvr>
  <p:transition advClick="0" advTm="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30771F8-7A08-4A75-99CD-538FD2D5D99D}" type="datetime1">
              <a:rPr lang="en-US"/>
              <a:pPr/>
              <a:t>4/10/2013</a:t>
            </a:fld>
            <a:endParaRPr lang="en-US"/>
          </a:p>
        </p:txBody>
      </p:sp>
      <p:sp>
        <p:nvSpPr>
          <p:cNvPr id="7175" name="Rectangle 7"/>
          <p:cNvSpPr>
            <a:spLocks noGrp="1" noChangeArrowheads="1"/>
          </p:cNvSpPr>
          <p:nvPr>
            <p:ph type="title"/>
          </p:nvPr>
        </p:nvSpPr>
        <p:spPr>
          <a:xfrm>
            <a:off x="2514600" y="152400"/>
            <a:ext cx="6477000" cy="1371600"/>
          </a:xfrm>
        </p:spPr>
        <p:txBody>
          <a:bodyPr/>
          <a:lstStyle/>
          <a:p>
            <a:r>
              <a:rPr lang="en-US" sz="2800" dirty="0">
                <a:solidFill>
                  <a:schemeClr val="bg1"/>
                </a:solidFill>
                <a:latin typeface="Times New Roman" pitchFamily="18" charset="0"/>
                <a:cs typeface="Times New Roman" pitchFamily="18" charset="0"/>
              </a:rPr>
              <a:t>Effect of Inflation on Retirement Savings</a:t>
            </a:r>
          </a:p>
        </p:txBody>
      </p:sp>
      <p:sp>
        <p:nvSpPr>
          <p:cNvPr id="7176" name="Rectangle 8"/>
          <p:cNvSpPr>
            <a:spLocks noGrp="1" noChangeArrowheads="1"/>
          </p:cNvSpPr>
          <p:nvPr>
            <p:ph type="body" idx="1"/>
          </p:nvPr>
        </p:nvSpPr>
        <p:spPr>
          <a:xfrm>
            <a:off x="914400" y="1524000"/>
            <a:ext cx="7772400" cy="4602163"/>
          </a:xfrm>
        </p:spPr>
        <p:txBody>
          <a:bodyPr>
            <a:normAutofit lnSpcReduction="10000"/>
          </a:bodyPr>
          <a:lstStyle/>
          <a:p>
            <a:pPr>
              <a:buFont typeface="Monotype Sorts" pitchFamily="2" charset="2"/>
              <a:buNone/>
            </a:pPr>
            <a:r>
              <a:rPr lang="en-US" sz="2400" dirty="0">
                <a:solidFill>
                  <a:schemeClr val="bg1"/>
                </a:solidFill>
                <a:latin typeface="Times New Roman" pitchFamily="18" charset="0"/>
                <a:cs typeface="Times New Roman" pitchFamily="18" charset="0"/>
              </a:rPr>
              <a:t>$10,000	Savings Account</a:t>
            </a:r>
          </a:p>
          <a:p>
            <a:pPr>
              <a:buFont typeface="Monotype Sorts" pitchFamily="2" charset="2"/>
              <a:buNone/>
            </a:pP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$100</a:t>
            </a: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1% </a:t>
            </a:r>
            <a:r>
              <a:rPr lang="en-US" sz="2400" dirty="0">
                <a:solidFill>
                  <a:schemeClr val="bg1"/>
                </a:solidFill>
                <a:latin typeface="Times New Roman" pitchFamily="18" charset="0"/>
                <a:cs typeface="Times New Roman" pitchFamily="18" charset="0"/>
              </a:rPr>
              <a:t>Interest</a:t>
            </a:r>
          </a:p>
          <a:p>
            <a:pPr>
              <a:buFont typeface="Monotype Sorts" pitchFamily="2" charset="2"/>
              <a:buNone/>
            </a:pP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($33</a:t>
            </a:r>
            <a:r>
              <a:rPr lang="en-US" sz="2400" dirty="0">
                <a:solidFill>
                  <a:schemeClr val="bg1"/>
                </a:solidFill>
                <a:latin typeface="Times New Roman" pitchFamily="18" charset="0"/>
                <a:cs typeface="Times New Roman" pitchFamily="18" charset="0"/>
              </a:rPr>
              <a:t>)	(33% Taxes (Fed/State)</a:t>
            </a:r>
          </a:p>
          <a:p>
            <a:pPr>
              <a:buFont typeface="Monotype Sorts" pitchFamily="2" charset="2"/>
              <a:buNone/>
            </a:pP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$67</a:t>
            </a: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	Net </a:t>
            </a:r>
            <a:r>
              <a:rPr lang="en-US" sz="2400" dirty="0">
                <a:solidFill>
                  <a:schemeClr val="bg1"/>
                </a:solidFill>
                <a:latin typeface="Times New Roman" pitchFamily="18" charset="0"/>
                <a:cs typeface="Times New Roman" pitchFamily="18" charset="0"/>
              </a:rPr>
              <a:t>After Tax</a:t>
            </a:r>
          </a:p>
          <a:p>
            <a:pPr>
              <a:buFont typeface="Monotype Sorts" pitchFamily="2" charset="2"/>
              <a:buNone/>
            </a:pPr>
            <a:r>
              <a:rPr lang="en-US" sz="2400" dirty="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10,067</a:t>
            </a:r>
            <a:r>
              <a:rPr lang="en-US" sz="2400" dirty="0">
                <a:solidFill>
                  <a:schemeClr val="bg1"/>
                </a:solidFill>
                <a:latin typeface="Times New Roman" pitchFamily="18" charset="0"/>
                <a:cs typeface="Times New Roman" pitchFamily="18" charset="0"/>
              </a:rPr>
              <a:t>	$ at end of year</a:t>
            </a:r>
          </a:p>
          <a:p>
            <a:pPr>
              <a:buFont typeface="Monotype Sorts" pitchFamily="2" charset="2"/>
              <a:buNone/>
            </a:pPr>
            <a:r>
              <a:rPr lang="en-US" sz="2400" u="sng" dirty="0">
                <a:solidFill>
                  <a:schemeClr val="bg1"/>
                </a:solidFill>
                <a:latin typeface="Times New Roman" pitchFamily="18" charset="0"/>
                <a:cs typeface="Times New Roman" pitchFamily="18" charset="0"/>
              </a:rPr>
              <a:t>   ($300)</a:t>
            </a:r>
            <a:r>
              <a:rPr lang="en-US" sz="2400" dirty="0">
                <a:solidFill>
                  <a:schemeClr val="bg1"/>
                </a:solidFill>
                <a:latin typeface="Times New Roman" pitchFamily="18" charset="0"/>
                <a:cs typeface="Times New Roman" pitchFamily="18" charset="0"/>
              </a:rPr>
              <a:t>	(3% Inflation effect)</a:t>
            </a:r>
          </a:p>
          <a:p>
            <a:pPr>
              <a:buFont typeface="Monotype Sorts" pitchFamily="2" charset="2"/>
              <a:buNone/>
            </a:pP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9,767</a:t>
            </a:r>
            <a:r>
              <a:rPr lang="en-US" sz="2400" dirty="0">
                <a:solidFill>
                  <a:schemeClr val="bg1"/>
                </a:solidFill>
                <a:latin typeface="Times New Roman" pitchFamily="18" charset="0"/>
                <a:cs typeface="Times New Roman" pitchFamily="18" charset="0"/>
              </a:rPr>
              <a:t>	Purchasing Power</a:t>
            </a:r>
          </a:p>
          <a:p>
            <a:pPr>
              <a:buFont typeface="Monotype Sorts" pitchFamily="2" charset="2"/>
              <a:buNone/>
            </a:pPr>
            <a:endParaRPr lang="en-US" sz="2400" dirty="0">
              <a:solidFill>
                <a:schemeClr val="bg1"/>
              </a:solidFill>
              <a:latin typeface="Times New Roman" pitchFamily="18" charset="0"/>
              <a:cs typeface="Times New Roman" pitchFamily="18" charset="0"/>
            </a:endParaRPr>
          </a:p>
          <a:p>
            <a:pPr>
              <a:buFont typeface="Monotype Sorts" pitchFamily="2" charset="2"/>
              <a:buNone/>
            </a:pPr>
            <a:r>
              <a:rPr lang="en-US" sz="3200" i="1" dirty="0">
                <a:solidFill>
                  <a:schemeClr val="bg1"/>
                </a:solidFill>
                <a:latin typeface="Times New Roman" pitchFamily="18" charset="0"/>
                <a:cs typeface="Times New Roman" pitchFamily="18" charset="0"/>
              </a:rPr>
              <a:t>YOU HAVE SAFELY LOST </a:t>
            </a:r>
            <a:r>
              <a:rPr lang="en-US" sz="3200" i="1" dirty="0" smtClean="0">
                <a:solidFill>
                  <a:schemeClr val="bg1"/>
                </a:solidFill>
                <a:latin typeface="Times New Roman" pitchFamily="18" charset="0"/>
                <a:cs typeface="Times New Roman" pitchFamily="18" charset="0"/>
              </a:rPr>
              <a:t>$233!!</a:t>
            </a:r>
            <a:endParaRPr lang="en-US" dirty="0">
              <a:solidFill>
                <a:schemeClr val="bg1"/>
              </a:solidFill>
              <a:latin typeface="Times New Roman" pitchFamily="18" charset="0"/>
              <a:cs typeface="Times New Roman" pitchFamily="18" charset="0"/>
            </a:endParaRPr>
          </a:p>
          <a:p>
            <a:pPr>
              <a:buFont typeface="Monotype Sorts" pitchFamily="2" charset="2"/>
              <a:buNone/>
            </a:pPr>
            <a:r>
              <a:rPr lang="en-US" dirty="0">
                <a:solidFill>
                  <a:schemeClr val="bg1"/>
                </a:solidFill>
                <a:latin typeface="Times New Roman" pitchFamily="18" charset="0"/>
                <a:cs typeface="Times New Roman" pitchFamily="18" charset="0"/>
              </a:rPr>
              <a:t>	</a:t>
            </a:r>
          </a:p>
          <a:p>
            <a:pPr>
              <a:buFont typeface="Monotype Sorts" pitchFamily="2" charset="2"/>
              <a:buNone/>
            </a:pPr>
            <a:endParaRPr lang="en-US" dirty="0"/>
          </a:p>
        </p:txBody>
      </p:sp>
    </p:spTree>
  </p:cSld>
  <p:clrMapOvr>
    <a:masterClrMapping/>
  </p:clrMapOvr>
  <p:transition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2438400" y="228600"/>
            <a:ext cx="6553200" cy="584775"/>
          </a:xfrm>
          <a:prstGeom prst="rect">
            <a:avLst/>
          </a:prstGeom>
          <a:noFill/>
          <a:ln w="9525">
            <a:noFill/>
            <a:miter lim="800000"/>
            <a:headEnd/>
            <a:tailEnd/>
          </a:ln>
        </p:spPr>
        <p:txBody>
          <a:bodyPr wrap="square">
            <a:spAutoFit/>
          </a:bodyPr>
          <a:lstStyle/>
          <a:p>
            <a:pPr algn="ctr"/>
            <a:r>
              <a:rPr lang="en-US" dirty="0">
                <a:solidFill>
                  <a:srgbClr val="0B1867"/>
                </a:solidFill>
                <a:latin typeface="Times New Roman" pitchFamily="18" charset="0"/>
                <a:cs typeface="Times New Roman" pitchFamily="18" charset="0"/>
              </a:rPr>
              <a:t> </a:t>
            </a:r>
            <a:r>
              <a:rPr lang="en-US" sz="3200" b="1" dirty="0" smtClean="0">
                <a:solidFill>
                  <a:schemeClr val="bg1"/>
                </a:solidFill>
                <a:latin typeface="Times New Roman" pitchFamily="18" charset="0"/>
                <a:cs typeface="Times New Roman" pitchFamily="18" charset="0"/>
              </a:rPr>
              <a:t>Roadblock Two: Taxes</a:t>
            </a:r>
            <a:endParaRPr lang="en-US" sz="3200" b="1" dirty="0">
              <a:solidFill>
                <a:schemeClr val="bg1"/>
              </a:solidFill>
              <a:latin typeface="Times New Roman" pitchFamily="18" charset="0"/>
              <a:cs typeface="Times New Roman" pitchFamily="18" charset="0"/>
            </a:endParaRPr>
          </a:p>
        </p:txBody>
      </p:sp>
      <p:sp>
        <p:nvSpPr>
          <p:cNvPr id="6147" name="AutoShape 3"/>
          <p:cNvSpPr>
            <a:spLocks noChangeArrowheads="1"/>
          </p:cNvSpPr>
          <p:nvPr/>
        </p:nvSpPr>
        <p:spPr bwMode="auto">
          <a:xfrm>
            <a:off x="2101850" y="2243138"/>
            <a:ext cx="4940300" cy="3506787"/>
          </a:xfrm>
          <a:prstGeom prst="triangle">
            <a:avLst>
              <a:gd name="adj" fmla="val 50000"/>
            </a:avLst>
          </a:prstGeom>
          <a:noFill/>
          <a:ln w="57150">
            <a:solidFill>
              <a:schemeClr val="tx1"/>
            </a:solidFill>
            <a:miter lim="800000"/>
            <a:headEnd/>
            <a:tailEnd/>
          </a:ln>
        </p:spPr>
        <p:txBody>
          <a:bodyPr wrap="none" anchor="ctr"/>
          <a:lstStyle/>
          <a:p>
            <a:endParaRPr lang="en-US" dirty="0"/>
          </a:p>
        </p:txBody>
      </p:sp>
      <p:sp>
        <p:nvSpPr>
          <p:cNvPr id="6148" name="Line 4"/>
          <p:cNvSpPr>
            <a:spLocks noChangeShapeType="1"/>
          </p:cNvSpPr>
          <p:nvPr/>
        </p:nvSpPr>
        <p:spPr bwMode="auto">
          <a:xfrm flipH="1" flipV="1">
            <a:off x="6113463" y="5327650"/>
            <a:ext cx="874712" cy="395288"/>
          </a:xfrm>
          <a:prstGeom prst="line">
            <a:avLst/>
          </a:prstGeom>
          <a:noFill/>
          <a:ln w="57150">
            <a:solidFill>
              <a:schemeClr val="tx1"/>
            </a:solidFill>
            <a:round/>
            <a:headEnd/>
            <a:tailEnd type="triangle" w="med" len="med"/>
          </a:ln>
        </p:spPr>
        <p:txBody>
          <a:bodyPr/>
          <a:lstStyle/>
          <a:p>
            <a:endParaRPr lang="en-US" dirty="0"/>
          </a:p>
        </p:txBody>
      </p:sp>
      <p:sp>
        <p:nvSpPr>
          <p:cNvPr id="6149" name="Line 5"/>
          <p:cNvSpPr>
            <a:spLocks noChangeShapeType="1"/>
          </p:cNvSpPr>
          <p:nvPr/>
        </p:nvSpPr>
        <p:spPr bwMode="auto">
          <a:xfrm flipV="1">
            <a:off x="2151063" y="5337175"/>
            <a:ext cx="874712" cy="395288"/>
          </a:xfrm>
          <a:prstGeom prst="line">
            <a:avLst/>
          </a:prstGeom>
          <a:noFill/>
          <a:ln w="57150">
            <a:solidFill>
              <a:schemeClr val="tx1"/>
            </a:solidFill>
            <a:round/>
            <a:headEnd/>
            <a:tailEnd type="triangle" w="med" len="med"/>
          </a:ln>
        </p:spPr>
        <p:txBody>
          <a:bodyPr/>
          <a:lstStyle/>
          <a:p>
            <a:endParaRPr lang="en-US" dirty="0"/>
          </a:p>
        </p:txBody>
      </p:sp>
      <p:sp>
        <p:nvSpPr>
          <p:cNvPr id="6150" name="Text Box 6"/>
          <p:cNvSpPr txBox="1">
            <a:spLocks noChangeArrowheads="1"/>
          </p:cNvSpPr>
          <p:nvPr/>
        </p:nvSpPr>
        <p:spPr bwMode="auto">
          <a:xfrm>
            <a:off x="4629150" y="4827588"/>
            <a:ext cx="2074863" cy="523220"/>
          </a:xfrm>
          <a:prstGeom prst="rect">
            <a:avLst/>
          </a:prstGeom>
          <a:noFill/>
          <a:ln w="9525">
            <a:noFill/>
            <a:miter lim="800000"/>
            <a:headEnd/>
            <a:tailEnd/>
          </a:ln>
        </p:spPr>
        <p:txBody>
          <a:bodyPr>
            <a:spAutoFit/>
          </a:bodyPr>
          <a:lstStyle/>
          <a:p>
            <a:pPr algn="ctr">
              <a:spcBef>
                <a:spcPct val="50000"/>
              </a:spcBef>
            </a:pPr>
            <a:r>
              <a:rPr lang="en-US" sz="1400" dirty="0">
                <a:solidFill>
                  <a:schemeClr val="bg1"/>
                </a:solidFill>
              </a:rPr>
              <a:t>100% taxable at ordinary income</a:t>
            </a:r>
          </a:p>
        </p:txBody>
      </p:sp>
      <p:sp>
        <p:nvSpPr>
          <p:cNvPr id="6151" name="Text Box 7"/>
          <p:cNvSpPr txBox="1">
            <a:spLocks noChangeArrowheads="1"/>
          </p:cNvSpPr>
          <p:nvPr/>
        </p:nvSpPr>
        <p:spPr bwMode="auto">
          <a:xfrm>
            <a:off x="2592388" y="4827588"/>
            <a:ext cx="2074862" cy="511358"/>
          </a:xfrm>
          <a:prstGeom prst="rect">
            <a:avLst/>
          </a:prstGeom>
          <a:noFill/>
          <a:ln w="9525">
            <a:noFill/>
            <a:miter lim="800000"/>
            <a:headEnd/>
            <a:tailEnd/>
          </a:ln>
        </p:spPr>
        <p:txBody>
          <a:bodyPr>
            <a:spAutoFit/>
          </a:bodyPr>
          <a:lstStyle/>
          <a:p>
            <a:pPr algn="ctr">
              <a:spcBef>
                <a:spcPct val="50000"/>
              </a:spcBef>
            </a:pPr>
            <a:r>
              <a:rPr lang="en-US" sz="1400" dirty="0">
                <a:solidFill>
                  <a:schemeClr val="bg1"/>
                </a:solidFill>
              </a:rPr>
              <a:t>Partially taxable </a:t>
            </a:r>
          </a:p>
          <a:p>
            <a:pPr algn="ctr">
              <a:lnSpc>
                <a:spcPct val="30000"/>
              </a:lnSpc>
              <a:spcBef>
                <a:spcPct val="50000"/>
              </a:spcBef>
            </a:pPr>
            <a:r>
              <a:rPr lang="en-US" sz="1400" dirty="0">
                <a:solidFill>
                  <a:schemeClr val="bg1"/>
                </a:solidFill>
              </a:rPr>
              <a:t>(capital gains)</a:t>
            </a:r>
          </a:p>
        </p:txBody>
      </p:sp>
      <p:sp>
        <p:nvSpPr>
          <p:cNvPr id="6152" name="Text Box 8"/>
          <p:cNvSpPr txBox="1">
            <a:spLocks noChangeArrowheads="1"/>
          </p:cNvSpPr>
          <p:nvPr/>
        </p:nvSpPr>
        <p:spPr bwMode="auto">
          <a:xfrm>
            <a:off x="3533775" y="3298825"/>
            <a:ext cx="2074863" cy="473656"/>
          </a:xfrm>
          <a:prstGeom prst="rect">
            <a:avLst/>
          </a:prstGeom>
          <a:noFill/>
          <a:ln w="9525">
            <a:noFill/>
            <a:miter lim="800000"/>
            <a:headEnd/>
            <a:tailEnd/>
          </a:ln>
        </p:spPr>
        <p:txBody>
          <a:bodyPr>
            <a:spAutoFit/>
          </a:bodyPr>
          <a:lstStyle/>
          <a:p>
            <a:pPr algn="ctr">
              <a:lnSpc>
                <a:spcPct val="60000"/>
              </a:lnSpc>
              <a:spcBef>
                <a:spcPct val="50000"/>
              </a:spcBef>
            </a:pPr>
            <a:r>
              <a:rPr lang="en-US" sz="1400" dirty="0">
                <a:solidFill>
                  <a:schemeClr val="bg1"/>
                </a:solidFill>
              </a:rPr>
              <a:t>0% taxable</a:t>
            </a:r>
          </a:p>
          <a:p>
            <a:pPr algn="ctr">
              <a:lnSpc>
                <a:spcPct val="60000"/>
              </a:lnSpc>
              <a:spcBef>
                <a:spcPct val="50000"/>
              </a:spcBef>
            </a:pPr>
            <a:r>
              <a:rPr lang="en-US" sz="1400" dirty="0">
                <a:solidFill>
                  <a:schemeClr val="bg1"/>
                </a:solidFill>
              </a:rPr>
              <a:t>(if setup correctly)</a:t>
            </a:r>
          </a:p>
        </p:txBody>
      </p:sp>
      <p:sp>
        <p:nvSpPr>
          <p:cNvPr id="6153" name="Line 9"/>
          <p:cNvSpPr>
            <a:spLocks noChangeShapeType="1"/>
          </p:cNvSpPr>
          <p:nvPr/>
        </p:nvSpPr>
        <p:spPr bwMode="auto">
          <a:xfrm>
            <a:off x="4572000" y="2295525"/>
            <a:ext cx="0" cy="819150"/>
          </a:xfrm>
          <a:prstGeom prst="line">
            <a:avLst/>
          </a:prstGeom>
          <a:noFill/>
          <a:ln w="57150">
            <a:solidFill>
              <a:schemeClr val="tx1"/>
            </a:solidFill>
            <a:round/>
            <a:headEnd/>
            <a:tailEnd type="triangle" w="med" len="med"/>
          </a:ln>
        </p:spPr>
        <p:txBody>
          <a:bodyPr/>
          <a:lstStyle/>
          <a:p>
            <a:endParaRPr lang="en-US" dirty="0"/>
          </a:p>
        </p:txBody>
      </p:sp>
      <p:sp>
        <p:nvSpPr>
          <p:cNvPr id="6154" name="Text Box 10"/>
          <p:cNvSpPr txBox="1">
            <a:spLocks noChangeArrowheads="1"/>
          </p:cNvSpPr>
          <p:nvPr/>
        </p:nvSpPr>
        <p:spPr bwMode="auto">
          <a:xfrm>
            <a:off x="7086600" y="4343400"/>
            <a:ext cx="1760538" cy="1815241"/>
          </a:xfrm>
          <a:prstGeom prst="rect">
            <a:avLst/>
          </a:prstGeom>
          <a:noFill/>
          <a:ln w="9525">
            <a:noFill/>
            <a:miter lim="800000"/>
            <a:headEnd/>
            <a:tailEnd/>
          </a:ln>
        </p:spPr>
        <p:txBody>
          <a:bodyPr>
            <a:spAutoFit/>
          </a:bodyPr>
          <a:lstStyle/>
          <a:p>
            <a:pPr>
              <a:spcBef>
                <a:spcPct val="50000"/>
              </a:spcBef>
            </a:pPr>
            <a:r>
              <a:rPr lang="en-US" u="sng" dirty="0">
                <a:solidFill>
                  <a:schemeClr val="bg1"/>
                </a:solidFill>
              </a:rPr>
              <a:t>Before Tax</a:t>
            </a:r>
            <a:r>
              <a:rPr lang="en-US" dirty="0">
                <a:solidFill>
                  <a:schemeClr val="bg1"/>
                </a:solidFill>
              </a:rPr>
              <a:t>:</a:t>
            </a:r>
          </a:p>
          <a:p>
            <a:pPr>
              <a:lnSpc>
                <a:spcPct val="80000"/>
              </a:lnSpc>
              <a:spcBef>
                <a:spcPct val="50000"/>
              </a:spcBef>
              <a:buFontTx/>
              <a:buChar char="•"/>
            </a:pPr>
            <a:r>
              <a:rPr lang="en-US" dirty="0">
                <a:solidFill>
                  <a:schemeClr val="bg1"/>
                </a:solidFill>
              </a:rPr>
              <a:t>401(k)/403(b)</a:t>
            </a:r>
          </a:p>
          <a:p>
            <a:pPr>
              <a:lnSpc>
                <a:spcPct val="80000"/>
              </a:lnSpc>
              <a:spcBef>
                <a:spcPct val="50000"/>
              </a:spcBef>
              <a:buFontTx/>
              <a:buChar char="•"/>
            </a:pPr>
            <a:r>
              <a:rPr lang="en-US" dirty="0">
                <a:solidFill>
                  <a:schemeClr val="bg1"/>
                </a:solidFill>
              </a:rPr>
              <a:t>Deferred comp.</a:t>
            </a:r>
          </a:p>
          <a:p>
            <a:pPr>
              <a:lnSpc>
                <a:spcPct val="80000"/>
              </a:lnSpc>
              <a:spcBef>
                <a:spcPct val="50000"/>
              </a:spcBef>
              <a:buFontTx/>
              <a:buChar char="•"/>
            </a:pPr>
            <a:r>
              <a:rPr lang="en-US" dirty="0">
                <a:solidFill>
                  <a:schemeClr val="bg1"/>
                </a:solidFill>
              </a:rPr>
              <a:t>Traditional IRA</a:t>
            </a:r>
          </a:p>
          <a:p>
            <a:pPr>
              <a:lnSpc>
                <a:spcPct val="80000"/>
              </a:lnSpc>
              <a:spcBef>
                <a:spcPct val="50000"/>
              </a:spcBef>
              <a:buFontTx/>
              <a:buChar char="•"/>
            </a:pPr>
            <a:r>
              <a:rPr lang="en-US" dirty="0">
                <a:solidFill>
                  <a:schemeClr val="bg1"/>
                </a:solidFill>
              </a:rPr>
              <a:t>Pension plans</a:t>
            </a:r>
          </a:p>
        </p:txBody>
      </p:sp>
      <p:sp>
        <p:nvSpPr>
          <p:cNvPr id="6155" name="Text Box 11"/>
          <p:cNvSpPr txBox="1">
            <a:spLocks noChangeArrowheads="1"/>
          </p:cNvSpPr>
          <p:nvPr/>
        </p:nvSpPr>
        <p:spPr bwMode="auto">
          <a:xfrm>
            <a:off x="304800" y="4343400"/>
            <a:ext cx="1760538" cy="1759841"/>
          </a:xfrm>
          <a:prstGeom prst="rect">
            <a:avLst/>
          </a:prstGeom>
          <a:noFill/>
          <a:ln w="9525">
            <a:noFill/>
            <a:miter lim="800000"/>
            <a:headEnd/>
            <a:tailEnd/>
          </a:ln>
        </p:spPr>
        <p:txBody>
          <a:bodyPr>
            <a:spAutoFit/>
          </a:bodyPr>
          <a:lstStyle/>
          <a:p>
            <a:pPr>
              <a:lnSpc>
                <a:spcPct val="80000"/>
              </a:lnSpc>
              <a:spcBef>
                <a:spcPct val="50000"/>
              </a:spcBef>
            </a:pPr>
            <a:r>
              <a:rPr lang="en-US" u="sng" dirty="0">
                <a:solidFill>
                  <a:schemeClr val="bg1"/>
                </a:solidFill>
              </a:rPr>
              <a:t>After Tax</a:t>
            </a:r>
            <a:r>
              <a:rPr lang="en-US" dirty="0">
                <a:solidFill>
                  <a:schemeClr val="bg1"/>
                </a:solidFill>
              </a:rPr>
              <a:t>:</a:t>
            </a:r>
          </a:p>
          <a:p>
            <a:pPr>
              <a:lnSpc>
                <a:spcPct val="80000"/>
              </a:lnSpc>
              <a:spcBef>
                <a:spcPct val="50000"/>
              </a:spcBef>
              <a:buFontTx/>
              <a:buChar char="•"/>
            </a:pPr>
            <a:r>
              <a:rPr lang="en-US" dirty="0">
                <a:solidFill>
                  <a:schemeClr val="bg1"/>
                </a:solidFill>
              </a:rPr>
              <a:t>Non-qualified</a:t>
            </a:r>
          </a:p>
          <a:p>
            <a:pPr lvl="1">
              <a:lnSpc>
                <a:spcPct val="80000"/>
              </a:lnSpc>
              <a:spcBef>
                <a:spcPct val="50000"/>
              </a:spcBef>
              <a:buFontTx/>
              <a:buChar char="•"/>
            </a:pPr>
            <a:r>
              <a:rPr lang="en-US" dirty="0">
                <a:solidFill>
                  <a:schemeClr val="bg1"/>
                </a:solidFill>
              </a:rPr>
              <a:t>Stocks</a:t>
            </a:r>
          </a:p>
          <a:p>
            <a:pPr lvl="1">
              <a:lnSpc>
                <a:spcPct val="80000"/>
              </a:lnSpc>
              <a:spcBef>
                <a:spcPct val="50000"/>
              </a:spcBef>
              <a:buFontTx/>
              <a:buChar char="•"/>
            </a:pPr>
            <a:r>
              <a:rPr lang="en-US" dirty="0">
                <a:solidFill>
                  <a:schemeClr val="bg1"/>
                </a:solidFill>
              </a:rPr>
              <a:t>Bonds</a:t>
            </a:r>
          </a:p>
          <a:p>
            <a:pPr lvl="1">
              <a:lnSpc>
                <a:spcPct val="80000"/>
              </a:lnSpc>
              <a:spcBef>
                <a:spcPct val="50000"/>
              </a:spcBef>
              <a:buFontTx/>
              <a:buChar char="•"/>
            </a:pPr>
            <a:r>
              <a:rPr lang="en-US" dirty="0">
                <a:solidFill>
                  <a:schemeClr val="bg1"/>
                </a:solidFill>
              </a:rPr>
              <a:t>Savings …</a:t>
            </a:r>
          </a:p>
        </p:txBody>
      </p:sp>
      <p:sp>
        <p:nvSpPr>
          <p:cNvPr id="6156" name="Text Box 12"/>
          <p:cNvSpPr txBox="1">
            <a:spLocks noChangeArrowheads="1"/>
          </p:cNvSpPr>
          <p:nvPr/>
        </p:nvSpPr>
        <p:spPr bwMode="auto">
          <a:xfrm>
            <a:off x="2667000" y="1143000"/>
            <a:ext cx="2057400" cy="1815241"/>
          </a:xfrm>
          <a:prstGeom prst="rect">
            <a:avLst/>
          </a:prstGeom>
          <a:noFill/>
          <a:ln w="9525">
            <a:noFill/>
            <a:miter lim="800000"/>
            <a:headEnd/>
            <a:tailEnd/>
          </a:ln>
        </p:spPr>
        <p:txBody>
          <a:bodyPr>
            <a:spAutoFit/>
          </a:bodyPr>
          <a:lstStyle/>
          <a:p>
            <a:pPr>
              <a:spcBef>
                <a:spcPct val="50000"/>
              </a:spcBef>
            </a:pPr>
            <a:r>
              <a:rPr lang="en-US" u="sng" dirty="0">
                <a:solidFill>
                  <a:schemeClr val="bg1"/>
                </a:solidFill>
              </a:rPr>
              <a:t>Tax Preferred</a:t>
            </a:r>
            <a:r>
              <a:rPr lang="en-US" dirty="0">
                <a:solidFill>
                  <a:schemeClr val="bg1"/>
                </a:solidFill>
              </a:rPr>
              <a:t>:</a:t>
            </a:r>
          </a:p>
          <a:p>
            <a:pPr>
              <a:lnSpc>
                <a:spcPct val="80000"/>
              </a:lnSpc>
              <a:spcBef>
                <a:spcPct val="50000"/>
              </a:spcBef>
              <a:buFontTx/>
              <a:buChar char="•"/>
            </a:pPr>
            <a:r>
              <a:rPr lang="en-US" dirty="0">
                <a:solidFill>
                  <a:schemeClr val="bg1"/>
                </a:solidFill>
              </a:rPr>
              <a:t>Municipal bonds</a:t>
            </a:r>
          </a:p>
          <a:p>
            <a:pPr>
              <a:lnSpc>
                <a:spcPct val="80000"/>
              </a:lnSpc>
              <a:spcBef>
                <a:spcPct val="50000"/>
              </a:spcBef>
              <a:buFontTx/>
              <a:buChar char="•"/>
            </a:pPr>
            <a:r>
              <a:rPr lang="en-US" dirty="0">
                <a:solidFill>
                  <a:schemeClr val="bg1"/>
                </a:solidFill>
              </a:rPr>
              <a:t>Roth IRA</a:t>
            </a:r>
          </a:p>
          <a:p>
            <a:pPr>
              <a:lnSpc>
                <a:spcPct val="80000"/>
              </a:lnSpc>
              <a:spcBef>
                <a:spcPct val="50000"/>
              </a:spcBef>
              <a:buFontTx/>
              <a:buChar char="•"/>
            </a:pPr>
            <a:r>
              <a:rPr lang="en-US" dirty="0">
                <a:solidFill>
                  <a:schemeClr val="bg1"/>
                </a:solidFill>
              </a:rPr>
              <a:t>Certain Real Estate</a:t>
            </a:r>
          </a:p>
          <a:p>
            <a:pPr>
              <a:lnSpc>
                <a:spcPct val="80000"/>
              </a:lnSpc>
              <a:spcBef>
                <a:spcPct val="50000"/>
              </a:spcBef>
              <a:buFontTx/>
              <a:buChar char="•"/>
            </a:pPr>
            <a:r>
              <a:rPr lang="en-US" dirty="0">
                <a:solidFill>
                  <a:schemeClr val="bg1"/>
                </a:solidFill>
              </a:rPr>
              <a:t>CVLI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6F658C4-E19D-41C5-8125-BC8404D2F758}" type="datetime1">
              <a:rPr lang="en-US"/>
              <a:pPr/>
              <a:t>4/10/2013</a:t>
            </a:fld>
            <a:endParaRPr lang="en-US"/>
          </a:p>
        </p:txBody>
      </p:sp>
      <p:sp>
        <p:nvSpPr>
          <p:cNvPr id="10249" name="Rectangle 9"/>
          <p:cNvSpPr>
            <a:spLocks noGrp="1" noChangeArrowheads="1"/>
          </p:cNvSpPr>
          <p:nvPr>
            <p:ph type="title"/>
          </p:nvPr>
        </p:nvSpPr>
        <p:spPr>
          <a:xfrm>
            <a:off x="2819400" y="274638"/>
            <a:ext cx="5867400" cy="1143000"/>
          </a:xfrm>
        </p:spPr>
        <p:txBody>
          <a:bodyPr>
            <a:normAutofit fontScale="90000"/>
          </a:bodyPr>
          <a:lstStyle/>
          <a:p>
            <a:r>
              <a:rPr lang="en-US" sz="3600" b="1" dirty="0" smtClean="0">
                <a:solidFill>
                  <a:schemeClr val="bg1"/>
                </a:solidFill>
                <a:latin typeface="Times New Roman" pitchFamily="18" charset="0"/>
                <a:cs typeface="Times New Roman" pitchFamily="18" charset="0"/>
              </a:rPr>
              <a:t>Roadblock Three: Investments</a:t>
            </a:r>
            <a:endParaRPr lang="en-US" sz="3600" b="1" dirty="0">
              <a:solidFill>
                <a:schemeClr val="bg1"/>
              </a:solidFill>
              <a:latin typeface="Times New Roman" pitchFamily="18" charset="0"/>
              <a:cs typeface="Times New Roman" pitchFamily="18" charset="0"/>
            </a:endParaRPr>
          </a:p>
        </p:txBody>
      </p:sp>
      <p:sp>
        <p:nvSpPr>
          <p:cNvPr id="10250" name="Rectangle 10"/>
          <p:cNvSpPr>
            <a:spLocks noGrp="1" noChangeArrowheads="1"/>
          </p:cNvSpPr>
          <p:nvPr>
            <p:ph type="body" idx="1"/>
          </p:nvPr>
        </p:nvSpPr>
        <p:spPr/>
        <p:txBody>
          <a:bodyPr/>
          <a:lstStyle/>
          <a:p>
            <a:r>
              <a:rPr lang="en-US" dirty="0" smtClean="0">
                <a:solidFill>
                  <a:schemeClr val="bg1"/>
                </a:solidFill>
                <a:latin typeface="Times New Roman" pitchFamily="18" charset="0"/>
                <a:cs typeface="Times New Roman" pitchFamily="18" charset="0"/>
              </a:rPr>
              <a:t>How </a:t>
            </a:r>
            <a:r>
              <a:rPr lang="en-US" dirty="0">
                <a:solidFill>
                  <a:schemeClr val="bg1"/>
                </a:solidFill>
                <a:latin typeface="Times New Roman" pitchFamily="18" charset="0"/>
                <a:cs typeface="Times New Roman" pitchFamily="18" charset="0"/>
              </a:rPr>
              <a:t>many stocks make up the Dow Jones Industrial Average</a:t>
            </a:r>
            <a:r>
              <a:rPr lang="en-US" dirty="0" smtClean="0">
                <a:solidFill>
                  <a:schemeClr val="bg1"/>
                </a:solidFill>
                <a:latin typeface="Times New Roman" pitchFamily="18" charset="0"/>
                <a:cs typeface="Times New Roman" pitchFamily="18" charset="0"/>
              </a:rPr>
              <a:t>?</a:t>
            </a:r>
          </a:p>
          <a:p>
            <a:r>
              <a:rPr lang="en-US" dirty="0" smtClean="0">
                <a:solidFill>
                  <a:schemeClr val="bg1"/>
                </a:solidFill>
                <a:latin typeface="Times New Roman" pitchFamily="18" charset="0"/>
                <a:cs typeface="Times New Roman" pitchFamily="18" charset="0"/>
              </a:rPr>
              <a:t>Do you have a risk mitigation strategy in place currently?</a:t>
            </a:r>
          </a:p>
          <a:p>
            <a:r>
              <a:rPr lang="en-US" dirty="0" smtClean="0">
                <a:solidFill>
                  <a:schemeClr val="bg1"/>
                </a:solidFill>
                <a:latin typeface="Times New Roman" pitchFamily="18" charset="0"/>
                <a:cs typeface="Times New Roman" pitchFamily="18" charset="0"/>
              </a:rPr>
              <a:t>The three legged stool is now a pogo stick!</a:t>
            </a:r>
          </a:p>
          <a:p>
            <a:r>
              <a:rPr lang="en-US" dirty="0" smtClean="0">
                <a:solidFill>
                  <a:schemeClr val="bg1"/>
                </a:solidFill>
                <a:latin typeface="Times New Roman" pitchFamily="18" charset="0"/>
                <a:cs typeface="Times New Roman" pitchFamily="18" charset="0"/>
              </a:rPr>
              <a:t>Act your age– but make sure you have the right buckets in place!</a:t>
            </a:r>
            <a:endParaRPr lang="en-US" dirty="0">
              <a:solidFill>
                <a:schemeClr val="bg1"/>
              </a:solidFill>
              <a:latin typeface="Times New Roman" pitchFamily="18" charset="0"/>
              <a:cs typeface="Times New Roman" pitchFamily="18" charset="0"/>
            </a:endParaRPr>
          </a:p>
        </p:txBody>
      </p:sp>
    </p:spTree>
  </p:cSld>
  <p:clrMapOvr>
    <a:masterClrMapping/>
  </p:clrMapOvr>
  <p:transition advClick="0" advTm="0"/>
  <p:timing>
    <p:tnLst>
      <p:par>
        <p:cTn id="1" dur="indefinite" restart="never" nodeType="tmRoot"/>
      </p:par>
    </p:tnLst>
  </p:timing>
</p:sld>
</file>

<file path=ppt/theme/theme1.xml><?xml version="1.0" encoding="utf-8"?>
<a:theme xmlns:a="http://schemas.openxmlformats.org/drawingml/2006/main" name="Office Theme">
  <a:themeElements>
    <a:clrScheme name="oxygen 1">
      <a:dk1>
        <a:srgbClr val="002060"/>
      </a:dk1>
      <a:lt1>
        <a:sysClr val="window" lastClr="FFFFFF"/>
      </a:lt1>
      <a:dk2>
        <a:srgbClr val="0B5394"/>
      </a:dk2>
      <a:lt2>
        <a:srgbClr val="DBF5F9"/>
      </a:lt2>
      <a:accent1>
        <a:srgbClr val="0F6FC6"/>
      </a:accent1>
      <a:accent2>
        <a:srgbClr val="009DD9"/>
      </a:accent2>
      <a:accent3>
        <a:srgbClr val="0BD0D9"/>
      </a:accent3>
      <a:accent4>
        <a:srgbClr val="10CF9B"/>
      </a:accent4>
      <a:accent5>
        <a:srgbClr val="B4ECFC"/>
      </a:accent5>
      <a:accent6>
        <a:srgbClr val="B4ECFC"/>
      </a:accent6>
      <a:hlink>
        <a:srgbClr val="0B5394"/>
      </a:hlink>
      <a:folHlink>
        <a:srgbClr val="07376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1612</TotalTime>
  <Words>720</Words>
  <Application>Microsoft Office PowerPoint</Application>
  <PresentationFormat>On-screen Show (4:3)</PresentationFormat>
  <Paragraphs>189</Paragraphs>
  <Slides>16</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Office Theme</vt:lpstr>
      <vt:lpstr>Chart</vt:lpstr>
      <vt:lpstr>5 Roadblocks To Financial Success</vt:lpstr>
      <vt:lpstr>Slide 2</vt:lpstr>
      <vt:lpstr>Slide 3</vt:lpstr>
      <vt:lpstr>Slide 4</vt:lpstr>
      <vt:lpstr>                           Roadblocks to Financial Success……                What stops us from getting ahead?</vt:lpstr>
      <vt:lpstr>Roadblock One: Inflation</vt:lpstr>
      <vt:lpstr>Effect of Inflation on Retirement Savings</vt:lpstr>
      <vt:lpstr>Slide 8</vt:lpstr>
      <vt:lpstr>Roadblock Three: Investments</vt:lpstr>
      <vt:lpstr>Dollar Cost Averaging</vt:lpstr>
      <vt:lpstr>Asset Allocation</vt:lpstr>
      <vt:lpstr>Roadblock Four:  Human Problems</vt:lpstr>
      <vt:lpstr>Disability Example</vt:lpstr>
      <vt:lpstr>4 Types of Insurance to Avoid</vt:lpstr>
      <vt:lpstr>PROCRASTINATION</vt:lpstr>
      <vt:lpstr>       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 10 FINANCIAL  MOVES FOR 2009</dc:title>
  <dc:creator>Ted</dc:creator>
  <cp:lastModifiedBy>Debra Samuel</cp:lastModifiedBy>
  <cp:revision>135</cp:revision>
  <cp:lastPrinted>2013-03-25T12:38:21Z</cp:lastPrinted>
  <dcterms:created xsi:type="dcterms:W3CDTF">2009-03-04T21:04:42Z</dcterms:created>
  <dcterms:modified xsi:type="dcterms:W3CDTF">2013-04-11T02:09:49Z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